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71" r:id="rId3"/>
    <p:sldId id="261" r:id="rId4"/>
    <p:sldId id="262" r:id="rId5"/>
    <p:sldId id="263" r:id="rId6"/>
    <p:sldId id="272" r:id="rId7"/>
    <p:sldId id="273" r:id="rId8"/>
    <p:sldId id="274" r:id="rId9"/>
    <p:sldId id="275" r:id="rId10"/>
    <p:sldId id="276" r:id="rId11"/>
    <p:sldId id="264" r:id="rId12"/>
    <p:sldId id="266" r:id="rId13"/>
    <p:sldId id="277" r:id="rId14"/>
    <p:sldId id="278" r:id="rId15"/>
    <p:sldId id="279" r:id="rId16"/>
    <p:sldId id="280" r:id="rId17"/>
    <p:sldId id="265" r:id="rId18"/>
    <p:sldId id="258" r:id="rId19"/>
    <p:sldId id="281" r:id="rId20"/>
    <p:sldId id="257" r:id="rId21"/>
    <p:sldId id="267" r:id="rId22"/>
    <p:sldId id="268" r:id="rId23"/>
    <p:sldId id="269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CF3F3-E355-66B2-5131-8039981598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29B2EF-1657-81C9-906F-3A6845E419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232FE-8260-CF8B-30FF-F9E5C53E9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3BEC-09BE-45E8-B1B1-ADDED0379F39}" type="datetimeFigureOut">
              <a:rPr lang="fr-FR" smtClean="0"/>
              <a:t>14/05/2025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8CAA24-D0B3-63AC-9374-FE5EC5C4F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1C23ED-B783-9E83-A22E-1585A9C03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25586-59DB-4011-B729-7BC78B49AD5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0243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D4310-DB7B-4651-73B2-B564FF82F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B51680-6F48-9454-3223-2FAB8D2B6B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03033-758C-8D90-CD64-4A6D832B9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3BEC-09BE-45E8-B1B1-ADDED0379F39}" type="datetimeFigureOut">
              <a:rPr lang="fr-FR" smtClean="0"/>
              <a:t>14/05/2025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13260-C813-C865-4C85-A07FBCD52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DC4373-3929-A7B3-C346-B9F0BAEAB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25586-59DB-4011-B729-7BC78B49AD5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7887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F35268-B9D3-C260-3F29-B3C3636955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DAD21F-C4F0-FD97-6E92-FC9BA835E0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1D51A-DC10-DD8F-BE3D-5D2DA8135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3BEC-09BE-45E8-B1B1-ADDED0379F39}" type="datetimeFigureOut">
              <a:rPr lang="fr-FR" smtClean="0"/>
              <a:t>14/05/2025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37E3A-1548-DB4F-13F8-F4DE37391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194A9-2503-DB3B-5032-3B105ABEB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25586-59DB-4011-B729-7BC78B49AD5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7420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BF73B-2991-39DB-F45C-6BD6A227D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53E7F-45F2-2A3D-99C6-B9D9E1D69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20E08-9F34-4511-4785-D260AE175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3BEC-09BE-45E8-B1B1-ADDED0379F39}" type="datetimeFigureOut">
              <a:rPr lang="fr-FR" smtClean="0"/>
              <a:t>14/05/2025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61685-ADFC-4106-0660-ECA987E91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E2D51E-AFF4-6C5E-A3AD-BB238B823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25586-59DB-4011-B729-7BC78B49AD5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7881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DFF3B-0554-51B3-BC1B-2F7CA10AC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F35157-F62F-BEAF-C18C-44B573B0C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8B889-9DE1-F869-E57D-B503C1428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3BEC-09BE-45E8-B1B1-ADDED0379F39}" type="datetimeFigureOut">
              <a:rPr lang="fr-FR" smtClean="0"/>
              <a:t>14/05/2025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115734-F660-98EB-894F-0A6A756AC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B8D22-E64D-395B-910E-3CBD56AFF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25586-59DB-4011-B729-7BC78B49AD5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229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0F316-BD90-B0F4-4D5D-95C1F3B77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DD960-FD88-C483-59FC-9C0A118EB7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E2E6E-512D-F6F8-10EF-DBF6B6C386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66F6E1-CE24-8660-D9A7-9D49CFA76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3BEC-09BE-45E8-B1B1-ADDED0379F39}" type="datetimeFigureOut">
              <a:rPr lang="fr-FR" smtClean="0"/>
              <a:t>14/05/2025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D34AE4-C499-112C-37DA-D47BC1A22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901EB1-1167-8BAD-DAB2-655A3CE89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25586-59DB-4011-B729-7BC78B49AD5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7918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41BE4-8DA6-AECB-D0DE-F0AB944B8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FF315E-83F0-C5FF-2FF3-2F96EEA40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387ED1-334D-EF84-945F-0415DD6DEC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106DE4-F5E7-A94B-08E0-C5BCCD1ADE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C71F67-E2C2-E8AF-E889-156AA4C9F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23C680-930B-B1AA-776F-8E739EC8C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3BEC-09BE-45E8-B1B1-ADDED0379F39}" type="datetimeFigureOut">
              <a:rPr lang="fr-FR" smtClean="0"/>
              <a:t>14/05/2025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E619EB-92E7-43DD-86AC-FED20555E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51F11B-D5D7-F629-8004-EDDD7DF40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25586-59DB-4011-B729-7BC78B49AD5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6797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46DCF-45B8-09C1-916F-1D3B61EF8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DC7377-6020-E6D2-0A29-8B2CBEB3D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3BEC-09BE-45E8-B1B1-ADDED0379F39}" type="datetimeFigureOut">
              <a:rPr lang="fr-FR" smtClean="0"/>
              <a:t>14/05/2025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73EFBC-3EC0-A36A-13AB-EAAC579CB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4D30CD-F25C-C920-A0C1-4C7673CFB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25586-59DB-4011-B729-7BC78B49AD5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1765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302437-FAB9-D0EE-1375-4838587F7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3BEC-09BE-45E8-B1B1-ADDED0379F39}" type="datetimeFigureOut">
              <a:rPr lang="fr-FR" smtClean="0"/>
              <a:t>14/05/2025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88DB94-A307-4E53-063B-D2C927787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180E7-9674-FB95-541C-76AD1551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25586-59DB-4011-B729-7BC78B49AD5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594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00D1C-6732-A242-E7B9-FFC1F825A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2B298-EDCE-3FFE-8ED1-C5AB81DAB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8F8D3-3B3A-C198-6CC2-7A5BA70363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DA44C7-FF5A-E3F1-8E08-23E01B292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3BEC-09BE-45E8-B1B1-ADDED0379F39}" type="datetimeFigureOut">
              <a:rPr lang="fr-FR" smtClean="0"/>
              <a:t>14/05/2025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7526C9-C6B1-85BF-BB18-4931D1FF6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749812-65A0-58D4-DE43-99F0D399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25586-59DB-4011-B729-7BC78B49AD5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6545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3BA6C-BF7E-5BF9-23F7-A2F38E305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CDDE5D-DDE2-68D5-1F81-C1C7D4CE6E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40A600-AE5F-3795-3C58-FACC6DB2F3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D21AE-8310-4F28-6BFB-55D63550D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3BEC-09BE-45E8-B1B1-ADDED0379F39}" type="datetimeFigureOut">
              <a:rPr lang="fr-FR" smtClean="0"/>
              <a:t>14/05/2025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90A79C-7504-F6C9-2E6B-EE789EAC8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12BBC6-D6AF-4DEC-B332-ED461D46D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25586-59DB-4011-B729-7BC78B49AD5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4532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47F99D-DFF3-C90E-02CC-9CC1BDE32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1E062-3F85-03B3-DE55-51626F13C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0D286-586F-B7D3-7652-3D4EBC61D8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4B3BEC-09BE-45E8-B1B1-ADDED0379F39}" type="datetimeFigureOut">
              <a:rPr lang="fr-FR" smtClean="0"/>
              <a:t>14/05/2025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88036-15BD-53F8-7150-C40E0C17B4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13651-3AB9-C55D-3C5C-FDF769DF48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625586-59DB-4011-B729-7BC78B49AD5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6547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B8B76-80DB-4999-DBC7-CDB3C6876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94A599D-F112-5AC1-0FDE-04F326A3C2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67"/>
          <a:stretch/>
        </p:blipFill>
        <p:spPr>
          <a:xfrm>
            <a:off x="598174" y="429768"/>
            <a:ext cx="11014706" cy="32959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FD8671-102B-5F28-15A9-77F83C392091}"/>
              </a:ext>
            </a:extLst>
          </p:cNvPr>
          <p:cNvSpPr txBox="1"/>
          <p:nvPr/>
        </p:nvSpPr>
        <p:spPr>
          <a:xfrm>
            <a:off x="598174" y="4431021"/>
            <a:ext cx="4632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Presented by: </a:t>
            </a:r>
            <a:r>
              <a:rPr lang="en-US" sz="2400" b="1" dirty="0">
                <a:solidFill>
                  <a:srgbClr val="0070C0"/>
                </a:solidFill>
              </a:rPr>
              <a:t>Redha &amp; Rooney</a:t>
            </a:r>
            <a:endParaRPr lang="fr-FR" sz="2400" b="1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6DC46-587A-BBDA-6B9D-6170A9AC1749}"/>
              </a:ext>
            </a:extLst>
          </p:cNvPr>
          <p:cNvSpPr txBox="1"/>
          <p:nvPr/>
        </p:nvSpPr>
        <p:spPr>
          <a:xfrm>
            <a:off x="8421624" y="5203222"/>
            <a:ext cx="3584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Supervisor: </a:t>
            </a:r>
            <a:r>
              <a:rPr lang="en-US" sz="2800" b="1" dirty="0">
                <a:solidFill>
                  <a:srgbClr val="0070C0"/>
                </a:solidFill>
              </a:rPr>
              <a:t>AKRAM</a:t>
            </a:r>
            <a:endParaRPr lang="fr-FR" sz="28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6202E2-7C92-6C92-BD01-4EDA9A21FBC0}"/>
              </a:ext>
            </a:extLst>
          </p:cNvPr>
          <p:cNvSpPr txBox="1"/>
          <p:nvPr/>
        </p:nvSpPr>
        <p:spPr>
          <a:xfrm>
            <a:off x="10390632" y="5726442"/>
            <a:ext cx="1405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12/05/2025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2343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09902-B07A-581D-CD8F-D99B1B640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3F0901-F3CA-F79B-1A62-33D06B9841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947" r="3227" b="69068"/>
          <a:stretch/>
        </p:blipFill>
        <p:spPr>
          <a:xfrm>
            <a:off x="10284078" y="103195"/>
            <a:ext cx="1774762" cy="5574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FB5340-7DA4-A9F1-CECC-9D1A872977CF}"/>
              </a:ext>
            </a:extLst>
          </p:cNvPr>
          <p:cNvSpPr txBox="1"/>
          <p:nvPr/>
        </p:nvSpPr>
        <p:spPr>
          <a:xfrm>
            <a:off x="0" y="6463372"/>
            <a:ext cx="3557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Presented by: Redha &amp; Rooney</a:t>
            </a:r>
            <a:endParaRPr lang="fr-F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D974F-7FC4-1362-BC9A-892192961C9C}"/>
              </a:ext>
            </a:extLst>
          </p:cNvPr>
          <p:cNvSpPr txBox="1"/>
          <p:nvPr/>
        </p:nvSpPr>
        <p:spPr>
          <a:xfrm>
            <a:off x="11154973" y="6450374"/>
            <a:ext cx="10370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12/05/2025</a:t>
            </a:r>
            <a:endParaRPr lang="fr-F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ECB4BC-A044-5E2D-8437-34E291EE7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0191" t="36127" r="52161" b="14662"/>
          <a:stretch/>
        </p:blipFill>
        <p:spPr>
          <a:xfrm>
            <a:off x="133160" y="139425"/>
            <a:ext cx="1362456" cy="54864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A041A51-BB3C-B20A-1928-55305862A3DD}"/>
              </a:ext>
            </a:extLst>
          </p:cNvPr>
          <p:cNvSpPr txBox="1">
            <a:spLocks/>
          </p:cNvSpPr>
          <p:nvPr/>
        </p:nvSpPr>
        <p:spPr>
          <a:xfrm>
            <a:off x="495300" y="1216469"/>
            <a:ext cx="100584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📊 Types of Visualizations in Power BI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5C7A94-0953-3A19-FD18-ACEAA866A915}"/>
              </a:ext>
            </a:extLst>
          </p:cNvPr>
          <p:cNvSpPr txBox="1">
            <a:spLocks/>
          </p:cNvSpPr>
          <p:nvPr/>
        </p:nvSpPr>
        <p:spPr>
          <a:xfrm>
            <a:off x="1495616" y="1924411"/>
            <a:ext cx="10882313" cy="452596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fr-FR" sz="2500" dirty="0"/>
              <a:t>📈 Bar, </a:t>
            </a:r>
            <a:r>
              <a:rPr lang="fr-FR" sz="2500" dirty="0" err="1"/>
              <a:t>column</a:t>
            </a:r>
            <a:r>
              <a:rPr lang="fr-FR" sz="2500" dirty="0"/>
              <a:t>, line, and pie charts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sz="2500" dirty="0"/>
              <a:t>🗺️ Geographic </a:t>
            </a:r>
            <a:r>
              <a:rPr lang="fr-FR" sz="2500" dirty="0" err="1"/>
              <a:t>maps</a:t>
            </a:r>
            <a:endParaRPr lang="fr-FR" sz="2500" dirty="0"/>
          </a:p>
          <a:p>
            <a:pPr marL="0" indent="0">
              <a:lnSpc>
                <a:spcPct val="150000"/>
              </a:lnSpc>
              <a:buNone/>
            </a:pPr>
            <a:r>
              <a:rPr lang="fr-FR" sz="2500" dirty="0"/>
              <a:t>📍 Gauges and KPI </a:t>
            </a:r>
            <a:r>
              <a:rPr lang="fr-FR" sz="2500" dirty="0" err="1"/>
              <a:t>indicators</a:t>
            </a:r>
            <a:endParaRPr lang="fr-FR" sz="2500" dirty="0"/>
          </a:p>
          <a:p>
            <a:pPr marL="0" indent="0">
              <a:lnSpc>
                <a:spcPct val="150000"/>
              </a:lnSpc>
              <a:buNone/>
            </a:pPr>
            <a:r>
              <a:rPr lang="fr-FR" sz="2500" dirty="0"/>
              <a:t>🔀 Combo charts (bar + line)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sz="2500" dirty="0"/>
              <a:t>📋 Tables and matrix </a:t>
            </a:r>
            <a:r>
              <a:rPr lang="fr-FR" sz="2500" dirty="0" err="1"/>
              <a:t>views</a:t>
            </a:r>
            <a:endParaRPr lang="fr-FR" sz="2500" dirty="0"/>
          </a:p>
          <a:p>
            <a:pPr marL="0" indent="0">
              <a:lnSpc>
                <a:spcPct val="150000"/>
              </a:lnSpc>
              <a:buNone/>
            </a:pPr>
            <a:r>
              <a:rPr lang="fr-FR" sz="2500" dirty="0"/>
              <a:t>🎛️ </a:t>
            </a:r>
            <a:r>
              <a:rPr lang="fr-FR" sz="2500" dirty="0" err="1"/>
              <a:t>Slicers</a:t>
            </a:r>
            <a:r>
              <a:rPr lang="fr-FR" sz="2500" dirty="0"/>
              <a:t> for </a:t>
            </a:r>
            <a:r>
              <a:rPr lang="fr-FR" sz="2500" dirty="0" err="1"/>
              <a:t>dynamic</a:t>
            </a:r>
            <a:r>
              <a:rPr lang="fr-FR" sz="2500" dirty="0"/>
              <a:t> </a:t>
            </a:r>
            <a:r>
              <a:rPr lang="fr-FR" sz="2500" dirty="0" err="1"/>
              <a:t>filtering</a:t>
            </a:r>
            <a:endParaRPr lang="fr-FR" sz="2500" dirty="0"/>
          </a:p>
          <a:p>
            <a:pPr marL="0" indent="0">
              <a:lnSpc>
                <a:spcPct val="150000"/>
              </a:lnSpc>
              <a:buNone/>
            </a:pPr>
            <a:r>
              <a:rPr lang="fr-FR" sz="2500" dirty="0"/>
              <a:t>🌳 </a:t>
            </a:r>
            <a:r>
              <a:rPr lang="fr-FR" sz="2500" dirty="0" err="1"/>
              <a:t>Treemaps</a:t>
            </a:r>
            <a:r>
              <a:rPr lang="fr-FR" sz="2500" dirty="0"/>
              <a:t>, donut charts, </a:t>
            </a:r>
            <a:r>
              <a:rPr lang="fr-FR" sz="2500" dirty="0" err="1"/>
              <a:t>waterfall</a:t>
            </a:r>
            <a:r>
              <a:rPr lang="fr-FR" sz="2500" dirty="0"/>
              <a:t> charts</a:t>
            </a:r>
          </a:p>
        </p:txBody>
      </p:sp>
    </p:spTree>
    <p:extLst>
      <p:ext uri="{BB962C8B-B14F-4D97-AF65-F5344CB8AC3E}">
        <p14:creationId xmlns:p14="http://schemas.microsoft.com/office/powerpoint/2010/main" val="736546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859" y="660634"/>
            <a:ext cx="10515600" cy="1325563"/>
          </a:xfrm>
        </p:spPr>
        <p:txBody>
          <a:bodyPr/>
          <a:lstStyle/>
          <a:p>
            <a:r>
              <a:rPr dirty="0"/>
              <a:t>📥 </a:t>
            </a:r>
            <a:r>
              <a:rPr dirty="0" err="1"/>
              <a:t>Collecte</a:t>
            </a:r>
            <a:r>
              <a:rPr dirty="0"/>
              <a:t> des Données</a:t>
            </a:r>
            <a:r>
              <a:rPr lang="en-US" dirty="0"/>
              <a:t> ( </a:t>
            </a:r>
            <a:r>
              <a:rPr lang="en-US" dirty="0" err="1"/>
              <a:t>Jupyter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9373" y="2237535"/>
            <a:ext cx="10515600" cy="4351338"/>
          </a:xfrm>
        </p:spPr>
        <p:txBody>
          <a:bodyPr/>
          <a:lstStyle/>
          <a:p>
            <a:r>
              <a:rPr dirty="0" err="1"/>
              <a:t>Fichiers</a:t>
            </a:r>
            <a:r>
              <a:rPr dirty="0"/>
              <a:t> : shipman-confirmed-victims.csv et shipman-times-comparison.csv</a:t>
            </a:r>
          </a:p>
          <a:p>
            <a:r>
              <a:rPr dirty="0" err="1"/>
              <a:t>Contenu</a:t>
            </a:r>
            <a:r>
              <a:rPr dirty="0"/>
              <a:t> : </a:t>
            </a:r>
            <a:r>
              <a:rPr dirty="0" err="1"/>
              <a:t>Infos</a:t>
            </a:r>
            <a:r>
              <a:rPr dirty="0"/>
              <a:t> </a:t>
            </a:r>
            <a:r>
              <a:rPr dirty="0" err="1"/>
              <a:t>personnelles</a:t>
            </a:r>
            <a:r>
              <a:rPr dirty="0"/>
              <a:t>, dates, </a:t>
            </a:r>
            <a:r>
              <a:rPr dirty="0" err="1"/>
              <a:t>horaires</a:t>
            </a:r>
            <a:r>
              <a:rPr dirty="0"/>
              <a:t> suspects</a:t>
            </a:r>
          </a:p>
          <a:p>
            <a:r>
              <a:rPr dirty="0"/>
              <a:t>Format : CSV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7B59E2-A0E7-B85F-E0E8-735275ED20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947" r="3227" b="69068"/>
          <a:stretch/>
        </p:blipFill>
        <p:spPr>
          <a:xfrm>
            <a:off x="10284078" y="103195"/>
            <a:ext cx="1774762" cy="5574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E61197-DDFF-8C02-54AE-D7744F2F6DBD}"/>
              </a:ext>
            </a:extLst>
          </p:cNvPr>
          <p:cNvSpPr txBox="1"/>
          <p:nvPr/>
        </p:nvSpPr>
        <p:spPr>
          <a:xfrm>
            <a:off x="0" y="6441576"/>
            <a:ext cx="3557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Presented by: Redha &amp; Rooney</a:t>
            </a:r>
            <a:endParaRPr lang="fr-F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E7FA6F-7185-C844-09FF-85A73238E17A}"/>
              </a:ext>
            </a:extLst>
          </p:cNvPr>
          <p:cNvSpPr txBox="1"/>
          <p:nvPr/>
        </p:nvSpPr>
        <p:spPr>
          <a:xfrm>
            <a:off x="11154973" y="6450374"/>
            <a:ext cx="10370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12/05/2025</a:t>
            </a:r>
            <a:endParaRPr lang="fr-F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E6F9E2-C60F-1892-1B99-DC1763B81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0191" t="36127" r="52161" b="14662"/>
          <a:stretch/>
        </p:blipFill>
        <p:spPr>
          <a:xfrm>
            <a:off x="133160" y="139425"/>
            <a:ext cx="1362456" cy="5486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FBC91C-B16B-0D9E-6F9A-16AAC93FC815}"/>
              </a:ext>
            </a:extLst>
          </p:cNvPr>
          <p:cNvSpPr txBox="1"/>
          <p:nvPr/>
        </p:nvSpPr>
        <p:spPr>
          <a:xfrm>
            <a:off x="327929" y="4505187"/>
            <a:ext cx="11536141" cy="79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`shipman-confirmed-victims.csv`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liste des victimes confirmées, avec leur date de décès, âge, etc.</a:t>
            </a:r>
          </a:p>
          <a:p>
            <a:pPr>
              <a:lnSpc>
                <a:spcPct val="150000"/>
              </a:lnSpc>
            </a:pP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`shipman-times-comparison.csv`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comparaison des heures de décès entre 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Shipman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et d'autres médecins.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388" y="803275"/>
            <a:ext cx="10515600" cy="1325563"/>
          </a:xfrm>
        </p:spPr>
        <p:txBody>
          <a:bodyPr/>
          <a:lstStyle/>
          <a:p>
            <a:r>
              <a:rPr dirty="0"/>
              <a:t>📊</a:t>
            </a:r>
            <a:r>
              <a:rPr lang="en-US" dirty="0"/>
              <a:t> </a:t>
            </a:r>
            <a:r>
              <a:rPr lang="fr-FR" dirty="0"/>
              <a:t>Analyse exploratoire</a:t>
            </a:r>
            <a:r>
              <a:rPr lang="en-US" dirty="0"/>
              <a:t> ( </a:t>
            </a:r>
            <a:r>
              <a:rPr lang="en-US" dirty="0" err="1"/>
              <a:t>Jupyter</a:t>
            </a:r>
            <a:r>
              <a:rPr lang="en-US" dirty="0"/>
              <a:t>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29CD23-BB84-21A1-6F5A-BC833FD191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947" r="3227" b="69068"/>
          <a:stretch/>
        </p:blipFill>
        <p:spPr>
          <a:xfrm>
            <a:off x="10284078" y="103195"/>
            <a:ext cx="1774762" cy="5574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A34847-CA17-1F6A-B3C6-90181A37FDD6}"/>
              </a:ext>
            </a:extLst>
          </p:cNvPr>
          <p:cNvSpPr txBox="1"/>
          <p:nvPr/>
        </p:nvSpPr>
        <p:spPr>
          <a:xfrm>
            <a:off x="0" y="6463372"/>
            <a:ext cx="3557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Presented by: Redha &amp; Rooney</a:t>
            </a:r>
            <a:endParaRPr lang="fr-F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B87624-5F12-AD9D-543A-BB856A92FAF6}"/>
              </a:ext>
            </a:extLst>
          </p:cNvPr>
          <p:cNvSpPr txBox="1"/>
          <p:nvPr/>
        </p:nvSpPr>
        <p:spPr>
          <a:xfrm>
            <a:off x="11154973" y="6450374"/>
            <a:ext cx="10370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12/05/2025</a:t>
            </a:r>
            <a:endParaRPr lang="fr-F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F583E5-85F6-D23F-649B-3AC446818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0191" t="36127" r="52161" b="14662"/>
          <a:stretch/>
        </p:blipFill>
        <p:spPr>
          <a:xfrm>
            <a:off x="133160" y="139425"/>
            <a:ext cx="1362456" cy="5486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FD25A2-CABD-539B-BCC5-4B40B3239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460" y="2370264"/>
            <a:ext cx="11222006" cy="261190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EB8CB-4EAE-1D8C-7610-C15899F02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585C6-6FE8-8784-964E-77C3BCE6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803275"/>
            <a:ext cx="10515600" cy="1325563"/>
          </a:xfrm>
        </p:spPr>
        <p:txBody>
          <a:bodyPr/>
          <a:lstStyle/>
          <a:p>
            <a:r>
              <a:rPr dirty="0"/>
              <a:t>📊</a:t>
            </a:r>
            <a:r>
              <a:rPr lang="en-US" dirty="0"/>
              <a:t> </a:t>
            </a:r>
            <a:r>
              <a:rPr lang="fr-FR" dirty="0"/>
              <a:t>Analyse exploratoire </a:t>
            </a:r>
            <a:r>
              <a:rPr lang="en-US" dirty="0"/>
              <a:t>( </a:t>
            </a:r>
            <a:r>
              <a:rPr lang="en-US" dirty="0" err="1"/>
              <a:t>Jupyter</a:t>
            </a:r>
            <a:r>
              <a:rPr lang="en-US" dirty="0"/>
              <a:t>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C7E8BB-34AE-F5C4-14C4-1E19D813F4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947" r="3227" b="69068"/>
          <a:stretch/>
        </p:blipFill>
        <p:spPr>
          <a:xfrm>
            <a:off x="10284078" y="103195"/>
            <a:ext cx="1774762" cy="5574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B4399D-E758-93E0-A235-44A5FCDB3F3B}"/>
              </a:ext>
            </a:extLst>
          </p:cNvPr>
          <p:cNvSpPr txBox="1"/>
          <p:nvPr/>
        </p:nvSpPr>
        <p:spPr>
          <a:xfrm>
            <a:off x="0" y="6463372"/>
            <a:ext cx="3557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Presented by: Redha &amp; Rooney</a:t>
            </a:r>
            <a:endParaRPr lang="fr-F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B9331D-31F7-ABCB-9663-F677BD64AE8C}"/>
              </a:ext>
            </a:extLst>
          </p:cNvPr>
          <p:cNvSpPr txBox="1"/>
          <p:nvPr/>
        </p:nvSpPr>
        <p:spPr>
          <a:xfrm>
            <a:off x="11154973" y="6450374"/>
            <a:ext cx="10370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12/05/2025</a:t>
            </a:r>
            <a:endParaRPr lang="fr-F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F7574A-D232-8CED-22E2-6E4141F79B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0191" t="36127" r="52161" b="14662"/>
          <a:stretch/>
        </p:blipFill>
        <p:spPr>
          <a:xfrm>
            <a:off x="133160" y="139425"/>
            <a:ext cx="1362456" cy="5486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6193E7-237B-17EC-61E4-6F368AE7657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641"/>
          <a:stretch/>
        </p:blipFill>
        <p:spPr>
          <a:xfrm>
            <a:off x="2496896" y="1949483"/>
            <a:ext cx="6482528" cy="396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81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CA15A-97FC-6B4A-3C62-28F9FB4DE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16D28-A2F3-9E6A-0FAE-6005D5151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803275"/>
            <a:ext cx="10515600" cy="1325563"/>
          </a:xfrm>
        </p:spPr>
        <p:txBody>
          <a:bodyPr/>
          <a:lstStyle/>
          <a:p>
            <a:r>
              <a:rPr dirty="0"/>
              <a:t>📊</a:t>
            </a:r>
            <a:r>
              <a:rPr lang="en-US" dirty="0"/>
              <a:t> </a:t>
            </a:r>
            <a:r>
              <a:rPr lang="fr-FR" dirty="0"/>
              <a:t>Analyse exploratoire </a:t>
            </a:r>
            <a:r>
              <a:rPr lang="en-US" dirty="0"/>
              <a:t>( </a:t>
            </a:r>
            <a:r>
              <a:rPr lang="en-US" dirty="0" err="1"/>
              <a:t>Jupyter</a:t>
            </a:r>
            <a:r>
              <a:rPr lang="en-US" dirty="0"/>
              <a:t>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6FF80E-2C4E-7FDD-7CE1-19836AC2D9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947" r="3227" b="69068"/>
          <a:stretch/>
        </p:blipFill>
        <p:spPr>
          <a:xfrm>
            <a:off x="10284078" y="103195"/>
            <a:ext cx="1774762" cy="5574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DCF49A-4853-2049-89A1-8D4077FE0F80}"/>
              </a:ext>
            </a:extLst>
          </p:cNvPr>
          <p:cNvSpPr txBox="1"/>
          <p:nvPr/>
        </p:nvSpPr>
        <p:spPr>
          <a:xfrm>
            <a:off x="0" y="6463372"/>
            <a:ext cx="3557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Presented by: Redha &amp; Rooney</a:t>
            </a:r>
            <a:endParaRPr lang="fr-F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610DF0-F61C-6BB1-A89A-833AEB5F2A66}"/>
              </a:ext>
            </a:extLst>
          </p:cNvPr>
          <p:cNvSpPr txBox="1"/>
          <p:nvPr/>
        </p:nvSpPr>
        <p:spPr>
          <a:xfrm>
            <a:off x="11154973" y="6450374"/>
            <a:ext cx="10370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12/05/2025</a:t>
            </a:r>
            <a:endParaRPr lang="fr-F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EF329E-7443-6D09-346A-6F465E5773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0191" t="36127" r="52161" b="14662"/>
          <a:stretch/>
        </p:blipFill>
        <p:spPr>
          <a:xfrm>
            <a:off x="133160" y="139425"/>
            <a:ext cx="1362456" cy="548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7C2852-D886-34FF-4CD1-4BAE96F0364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51" t="1617" r="1041"/>
          <a:stretch/>
        </p:blipFill>
        <p:spPr>
          <a:xfrm>
            <a:off x="2862071" y="1938528"/>
            <a:ext cx="6016753" cy="404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720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438A7-85EF-C264-7605-2FB58DDB5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08690-9B8F-623B-BD90-13344CF6D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803275"/>
            <a:ext cx="10515600" cy="1325563"/>
          </a:xfrm>
        </p:spPr>
        <p:txBody>
          <a:bodyPr/>
          <a:lstStyle/>
          <a:p>
            <a:r>
              <a:rPr dirty="0"/>
              <a:t>📊</a:t>
            </a:r>
            <a:r>
              <a:rPr lang="en-US" dirty="0"/>
              <a:t> </a:t>
            </a:r>
            <a:r>
              <a:rPr lang="fr-FR" dirty="0"/>
              <a:t>Analyse exploratoire </a:t>
            </a:r>
            <a:r>
              <a:rPr lang="en-US" dirty="0"/>
              <a:t>( </a:t>
            </a:r>
            <a:r>
              <a:rPr lang="en-US" dirty="0" err="1"/>
              <a:t>Jupyter</a:t>
            </a:r>
            <a:r>
              <a:rPr lang="en-US" dirty="0"/>
              <a:t>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DD9D26-EAA9-8F11-F270-36425A552B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947" r="3227" b="69068"/>
          <a:stretch/>
        </p:blipFill>
        <p:spPr>
          <a:xfrm>
            <a:off x="10284078" y="103195"/>
            <a:ext cx="1774762" cy="5574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EB7F87-7DA9-3D2C-26C8-D43612BB2848}"/>
              </a:ext>
            </a:extLst>
          </p:cNvPr>
          <p:cNvSpPr txBox="1"/>
          <p:nvPr/>
        </p:nvSpPr>
        <p:spPr>
          <a:xfrm>
            <a:off x="0" y="6463372"/>
            <a:ext cx="3557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Presented by: Redha &amp; Rooney</a:t>
            </a:r>
            <a:endParaRPr lang="fr-F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CF50DE-ABBD-E002-3F49-968D43A46FC3}"/>
              </a:ext>
            </a:extLst>
          </p:cNvPr>
          <p:cNvSpPr txBox="1"/>
          <p:nvPr/>
        </p:nvSpPr>
        <p:spPr>
          <a:xfrm>
            <a:off x="11154973" y="6450374"/>
            <a:ext cx="10370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12/05/2025</a:t>
            </a:r>
            <a:endParaRPr lang="fr-F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06F564-FCD1-5D33-6F1B-7598293C0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0191" t="36127" r="52161" b="14662"/>
          <a:stretch/>
        </p:blipFill>
        <p:spPr>
          <a:xfrm>
            <a:off x="133160" y="139425"/>
            <a:ext cx="1362456" cy="5486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9E4291-304E-6EC5-E016-816D8F7BE4C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64" t="1699" b="1515"/>
          <a:stretch/>
        </p:blipFill>
        <p:spPr>
          <a:xfrm>
            <a:off x="2139695" y="2048256"/>
            <a:ext cx="6927915" cy="433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679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F7927-1243-8D0E-62BA-480C8061A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02E14-B821-E525-A1AE-3EDE72864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803275"/>
            <a:ext cx="10515600" cy="1325563"/>
          </a:xfrm>
        </p:spPr>
        <p:txBody>
          <a:bodyPr/>
          <a:lstStyle/>
          <a:p>
            <a:r>
              <a:rPr dirty="0"/>
              <a:t>📊</a:t>
            </a:r>
            <a:r>
              <a:rPr lang="en-US" dirty="0"/>
              <a:t> </a:t>
            </a:r>
            <a:r>
              <a:rPr lang="fr-FR" dirty="0"/>
              <a:t>Analyse exploratoire </a:t>
            </a:r>
            <a:r>
              <a:rPr lang="en-US" dirty="0"/>
              <a:t>( </a:t>
            </a:r>
            <a:r>
              <a:rPr lang="en-US" dirty="0" err="1"/>
              <a:t>Jupyter</a:t>
            </a:r>
            <a:r>
              <a:rPr lang="en-US" dirty="0"/>
              <a:t>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73FC4F-9B75-2D8C-960A-6251FEF6CE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947" r="3227" b="69068"/>
          <a:stretch/>
        </p:blipFill>
        <p:spPr>
          <a:xfrm>
            <a:off x="10284078" y="103195"/>
            <a:ext cx="1774762" cy="5574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4C2B3A-9E7D-9A3A-09B1-0C34CA5454AA}"/>
              </a:ext>
            </a:extLst>
          </p:cNvPr>
          <p:cNvSpPr txBox="1"/>
          <p:nvPr/>
        </p:nvSpPr>
        <p:spPr>
          <a:xfrm>
            <a:off x="0" y="6463372"/>
            <a:ext cx="3557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Presented by: Redha &amp; Rooney</a:t>
            </a:r>
            <a:endParaRPr lang="fr-F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B710A0-C078-1328-7E4A-5F9F8DD0DBB1}"/>
              </a:ext>
            </a:extLst>
          </p:cNvPr>
          <p:cNvSpPr txBox="1"/>
          <p:nvPr/>
        </p:nvSpPr>
        <p:spPr>
          <a:xfrm>
            <a:off x="11154973" y="6450374"/>
            <a:ext cx="10370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12/05/2025</a:t>
            </a:r>
            <a:endParaRPr lang="fr-F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FA31D1-23B1-2BB9-210F-8576F4B96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0191" t="36127" r="52161" b="14662"/>
          <a:stretch/>
        </p:blipFill>
        <p:spPr>
          <a:xfrm>
            <a:off x="133160" y="139425"/>
            <a:ext cx="1362456" cy="5486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ABD934-668D-799D-E3A3-4B7674E8C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8225" y="1870781"/>
            <a:ext cx="6117135" cy="434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005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850570"/>
            <a:ext cx="10515600" cy="1325563"/>
          </a:xfrm>
        </p:spPr>
        <p:txBody>
          <a:bodyPr/>
          <a:lstStyle/>
          <a:p>
            <a:r>
              <a:rPr dirty="0"/>
              <a:t>🧹 </a:t>
            </a:r>
            <a:r>
              <a:rPr dirty="0" err="1"/>
              <a:t>Nettoyage</a:t>
            </a:r>
            <a:r>
              <a:rPr dirty="0"/>
              <a:t> des données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8780" y="2014888"/>
            <a:ext cx="9374440" cy="333435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dirty="0" err="1"/>
              <a:t>Harmonisation</a:t>
            </a:r>
            <a:r>
              <a:rPr dirty="0"/>
              <a:t> des formats (dates, </a:t>
            </a:r>
            <a:r>
              <a:rPr dirty="0" err="1"/>
              <a:t>heures</a:t>
            </a:r>
            <a:r>
              <a:rPr dirty="0"/>
              <a:t>)</a:t>
            </a:r>
          </a:p>
          <a:p>
            <a:pPr>
              <a:lnSpc>
                <a:spcPct val="150000"/>
              </a:lnSpc>
            </a:pPr>
            <a:r>
              <a:rPr dirty="0"/>
              <a:t>Suppression des </a:t>
            </a:r>
            <a:r>
              <a:rPr dirty="0" err="1"/>
              <a:t>valeurs</a:t>
            </a:r>
            <a:r>
              <a:rPr dirty="0"/>
              <a:t> </a:t>
            </a:r>
            <a:r>
              <a:rPr dirty="0" err="1"/>
              <a:t>manquantes</a:t>
            </a:r>
            <a:endParaRPr dirty="0"/>
          </a:p>
          <a:p>
            <a:pPr>
              <a:lnSpc>
                <a:spcPct val="150000"/>
              </a:lnSpc>
            </a:pPr>
            <a:r>
              <a:rPr dirty="0" err="1"/>
              <a:t>Séparation</a:t>
            </a:r>
            <a:r>
              <a:rPr dirty="0"/>
              <a:t> </a:t>
            </a:r>
            <a:r>
              <a:rPr dirty="0" err="1"/>
              <a:t>ou</a:t>
            </a:r>
            <a:r>
              <a:rPr dirty="0"/>
              <a:t> fusion de </a:t>
            </a:r>
            <a:r>
              <a:rPr dirty="0" err="1"/>
              <a:t>colonnes</a:t>
            </a:r>
            <a:r>
              <a:rPr dirty="0"/>
              <a:t> </a:t>
            </a:r>
            <a:r>
              <a:rPr dirty="0" err="1"/>
              <a:t>si</a:t>
            </a:r>
            <a:r>
              <a:rPr dirty="0"/>
              <a:t> </a:t>
            </a:r>
            <a:r>
              <a:rPr dirty="0" err="1"/>
              <a:t>besoin</a:t>
            </a:r>
            <a:endParaRPr dirty="0"/>
          </a:p>
          <a:p>
            <a:pPr>
              <a:lnSpc>
                <a:spcPct val="150000"/>
              </a:lnSpc>
            </a:pPr>
            <a:r>
              <a:rPr dirty="0" err="1"/>
              <a:t>Outil</a:t>
            </a:r>
            <a:r>
              <a:rPr dirty="0"/>
              <a:t> : </a:t>
            </a:r>
            <a:r>
              <a:rPr b="1" dirty="0"/>
              <a:t>Power Query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3D0D67-BECB-3F4C-92D1-7F8DD49BC3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947" r="3227" b="69068"/>
          <a:stretch/>
        </p:blipFill>
        <p:spPr>
          <a:xfrm>
            <a:off x="10284078" y="103195"/>
            <a:ext cx="1774762" cy="5574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00955B-2F99-C73F-87B7-008FA4AC15D3}"/>
              </a:ext>
            </a:extLst>
          </p:cNvPr>
          <p:cNvSpPr txBox="1"/>
          <p:nvPr/>
        </p:nvSpPr>
        <p:spPr>
          <a:xfrm>
            <a:off x="0" y="6463372"/>
            <a:ext cx="3557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Presented by: Redha &amp; Rooney</a:t>
            </a:r>
            <a:endParaRPr lang="fr-F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8FE98-0FAF-D5B1-9FC8-045D4C16D066}"/>
              </a:ext>
            </a:extLst>
          </p:cNvPr>
          <p:cNvSpPr txBox="1"/>
          <p:nvPr/>
        </p:nvSpPr>
        <p:spPr>
          <a:xfrm>
            <a:off x="11154973" y="6450374"/>
            <a:ext cx="10370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12/05/2025</a:t>
            </a:r>
            <a:endParaRPr lang="fr-F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17CA09-9285-2D76-68AF-54AE065C8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0191" t="36127" r="52161" b="14662"/>
          <a:stretch/>
        </p:blipFill>
        <p:spPr>
          <a:xfrm>
            <a:off x="133160" y="139425"/>
            <a:ext cx="1362456" cy="54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09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C09770-F3C5-8470-891A-4CF881BCE6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817" t="14301" r="26667" b="18700"/>
          <a:stretch/>
        </p:blipFill>
        <p:spPr>
          <a:xfrm>
            <a:off x="2574632" y="1989674"/>
            <a:ext cx="6318835" cy="401775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F28B04-3C92-EA51-B695-67FD9F7798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947" r="3227" b="69068"/>
          <a:stretch/>
        </p:blipFill>
        <p:spPr>
          <a:xfrm>
            <a:off x="10284078" y="103195"/>
            <a:ext cx="1774762" cy="5574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88E836-C3C0-43D8-8BB9-F7BF776EF0F9}"/>
              </a:ext>
            </a:extLst>
          </p:cNvPr>
          <p:cNvSpPr txBox="1"/>
          <p:nvPr/>
        </p:nvSpPr>
        <p:spPr>
          <a:xfrm>
            <a:off x="0" y="6463372"/>
            <a:ext cx="3557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Presented by: Redha &amp; Rooney</a:t>
            </a:r>
            <a:endParaRPr lang="fr-F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268B2E-3D28-7755-E3E3-862760CB9A78}"/>
              </a:ext>
            </a:extLst>
          </p:cNvPr>
          <p:cNvSpPr txBox="1"/>
          <p:nvPr/>
        </p:nvSpPr>
        <p:spPr>
          <a:xfrm>
            <a:off x="11154973" y="6450374"/>
            <a:ext cx="10370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12/05/2025</a:t>
            </a:r>
            <a:endParaRPr lang="fr-F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82E60-B1E7-1D4A-E69D-8A4760F97C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0191" t="36127" r="52161" b="14662"/>
          <a:stretch/>
        </p:blipFill>
        <p:spPr>
          <a:xfrm>
            <a:off x="133160" y="139425"/>
            <a:ext cx="1362456" cy="54864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51CFBE7-1E47-3F38-90B6-5D3F1BECD215}"/>
              </a:ext>
            </a:extLst>
          </p:cNvPr>
          <p:cNvSpPr txBox="1">
            <a:spLocks/>
          </p:cNvSpPr>
          <p:nvPr/>
        </p:nvSpPr>
        <p:spPr>
          <a:xfrm>
            <a:off x="476250" y="85057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🧹 Nettoyage des données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0194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A013A-0C4B-37B5-256B-3181F22F6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7999B3-A4AC-C0B4-566F-7483BE3A9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105" y="1342642"/>
            <a:ext cx="7398215" cy="44661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7611A-3E60-1ADA-DB04-8C5BA5148E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947" r="3227" b="69068"/>
          <a:stretch/>
        </p:blipFill>
        <p:spPr>
          <a:xfrm>
            <a:off x="10284078" y="103195"/>
            <a:ext cx="1774762" cy="5574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27B1FE-B389-EADA-322C-D19F52BB16AD}"/>
              </a:ext>
            </a:extLst>
          </p:cNvPr>
          <p:cNvSpPr txBox="1"/>
          <p:nvPr/>
        </p:nvSpPr>
        <p:spPr>
          <a:xfrm>
            <a:off x="0" y="6463372"/>
            <a:ext cx="3557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Presented by: Redha &amp; Rooney</a:t>
            </a:r>
            <a:endParaRPr lang="fr-F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6FCF39-7E8F-EE51-9353-32926956F97D}"/>
              </a:ext>
            </a:extLst>
          </p:cNvPr>
          <p:cNvSpPr txBox="1"/>
          <p:nvPr/>
        </p:nvSpPr>
        <p:spPr>
          <a:xfrm>
            <a:off x="11154973" y="6450374"/>
            <a:ext cx="10370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12/05/2025</a:t>
            </a:r>
            <a:endParaRPr lang="fr-F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DA6F4D-DBD3-C3B2-A8B8-317CE3969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0191" t="36127" r="52161" b="14662"/>
          <a:stretch/>
        </p:blipFill>
        <p:spPr>
          <a:xfrm>
            <a:off x="133160" y="139425"/>
            <a:ext cx="1362456" cy="54864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936F016-C604-65BE-C347-817BD3F7D15E}"/>
              </a:ext>
            </a:extLst>
          </p:cNvPr>
          <p:cNvSpPr txBox="1">
            <a:spLocks/>
          </p:cNvSpPr>
          <p:nvPr/>
        </p:nvSpPr>
        <p:spPr>
          <a:xfrm>
            <a:off x="320802" y="215711"/>
            <a:ext cx="10515600" cy="833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400" dirty="0"/>
              <a:t>🧹 Nettoyage des données</a:t>
            </a:r>
          </a:p>
        </p:txBody>
      </p:sp>
    </p:spTree>
    <p:extLst>
      <p:ext uri="{BB962C8B-B14F-4D97-AF65-F5344CB8AC3E}">
        <p14:creationId xmlns:p14="http://schemas.microsoft.com/office/powerpoint/2010/main" val="3550944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0487A-59AF-825D-D4BD-F38549601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DFC7F9-C529-1E31-362B-50EB72E026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947" r="3227" b="69068"/>
          <a:stretch/>
        </p:blipFill>
        <p:spPr>
          <a:xfrm>
            <a:off x="10284078" y="103195"/>
            <a:ext cx="1774762" cy="5574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0C8247-03A2-8E95-6DB8-41229A84325E}"/>
              </a:ext>
            </a:extLst>
          </p:cNvPr>
          <p:cNvSpPr txBox="1"/>
          <p:nvPr/>
        </p:nvSpPr>
        <p:spPr>
          <a:xfrm>
            <a:off x="0" y="6463372"/>
            <a:ext cx="3557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Presented by: Redha &amp; Rooney</a:t>
            </a:r>
            <a:endParaRPr lang="fr-F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1B99D6-D21F-2232-FC73-0F0192B107B3}"/>
              </a:ext>
            </a:extLst>
          </p:cNvPr>
          <p:cNvSpPr txBox="1"/>
          <p:nvPr/>
        </p:nvSpPr>
        <p:spPr>
          <a:xfrm>
            <a:off x="11154973" y="6450374"/>
            <a:ext cx="10370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12/05/2025</a:t>
            </a:r>
            <a:endParaRPr lang="fr-F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EDA287-C3F4-CA82-80A7-79B24550E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0191" t="36127" r="52161" b="14662"/>
          <a:stretch/>
        </p:blipFill>
        <p:spPr>
          <a:xfrm>
            <a:off x="133160" y="139425"/>
            <a:ext cx="1362456" cy="54864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314B85D-C51C-DC3D-6427-132D88FD5034}"/>
              </a:ext>
            </a:extLst>
          </p:cNvPr>
          <p:cNvSpPr txBox="1">
            <a:spLocks/>
          </p:cNvSpPr>
          <p:nvPr/>
        </p:nvSpPr>
        <p:spPr>
          <a:xfrm>
            <a:off x="1352353" y="1676036"/>
            <a:ext cx="2333389" cy="4425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/>
              <a:t>Contexte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9CF3867-6524-FA3D-69EA-9E712F625A72}"/>
              </a:ext>
            </a:extLst>
          </p:cNvPr>
          <p:cNvSpPr txBox="1">
            <a:spLocks/>
          </p:cNvSpPr>
          <p:nvPr/>
        </p:nvSpPr>
        <p:spPr>
          <a:xfrm>
            <a:off x="1039022" y="2299307"/>
            <a:ext cx="5056977" cy="4068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/>
              <a:t>🔍 Problématique &amp; Méthodologie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89ED892-2AB5-F504-72E6-E118FEB7FAC5}"/>
              </a:ext>
            </a:extLst>
          </p:cNvPr>
          <p:cNvSpPr txBox="1">
            <a:spLocks/>
          </p:cNvSpPr>
          <p:nvPr/>
        </p:nvSpPr>
        <p:spPr>
          <a:xfrm>
            <a:off x="730275" y="2620827"/>
            <a:ext cx="3703029" cy="492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/>
              <a:t>🧠 Veille Power BI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C50B580-FEB9-93CA-F608-835CF71FFBFE}"/>
              </a:ext>
            </a:extLst>
          </p:cNvPr>
          <p:cNvSpPr txBox="1">
            <a:spLocks/>
          </p:cNvSpPr>
          <p:nvPr/>
        </p:nvSpPr>
        <p:spPr>
          <a:xfrm>
            <a:off x="1269502" y="3103981"/>
            <a:ext cx="3484209" cy="4717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/>
              <a:t>📥 Collecte des Données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917324-9699-92A9-75E9-BC203B6870F7}"/>
              </a:ext>
            </a:extLst>
          </p:cNvPr>
          <p:cNvSpPr txBox="1">
            <a:spLocks/>
          </p:cNvSpPr>
          <p:nvPr/>
        </p:nvSpPr>
        <p:spPr>
          <a:xfrm>
            <a:off x="1104001" y="4318809"/>
            <a:ext cx="3832745" cy="4346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/>
              <a:t>🧹 Nettoyage des données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7E7B888-1293-F9A7-E2FA-DBEFB6B80FB1}"/>
              </a:ext>
            </a:extLst>
          </p:cNvPr>
          <p:cNvSpPr txBox="1">
            <a:spLocks/>
          </p:cNvSpPr>
          <p:nvPr/>
        </p:nvSpPr>
        <p:spPr>
          <a:xfrm>
            <a:off x="815318" y="4804946"/>
            <a:ext cx="3532942" cy="4818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/>
              <a:t>📈 Dashboard final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A7B373E-6C87-36CD-F0B0-168F62EB75F2}"/>
              </a:ext>
            </a:extLst>
          </p:cNvPr>
          <p:cNvSpPr txBox="1">
            <a:spLocks/>
          </p:cNvSpPr>
          <p:nvPr/>
        </p:nvSpPr>
        <p:spPr>
          <a:xfrm>
            <a:off x="967830" y="5296759"/>
            <a:ext cx="4087551" cy="5217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/>
              <a:t>🧾 Conclusions &amp; Insights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41C23C3-66F9-CF78-7DBA-1D81B3A1169A}"/>
              </a:ext>
            </a:extLst>
          </p:cNvPr>
          <p:cNvSpPr txBox="1">
            <a:spLocks/>
          </p:cNvSpPr>
          <p:nvPr/>
        </p:nvSpPr>
        <p:spPr>
          <a:xfrm>
            <a:off x="1086326" y="5766889"/>
            <a:ext cx="6271983" cy="5802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/>
              <a:t>💻 Livrable GitHub (Partage / Documentation)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668638C-E123-D3DF-290D-5F868A8E47E8}"/>
              </a:ext>
            </a:extLst>
          </p:cNvPr>
          <p:cNvSpPr txBox="1">
            <a:spLocks/>
          </p:cNvSpPr>
          <p:nvPr/>
        </p:nvSpPr>
        <p:spPr>
          <a:xfrm>
            <a:off x="849196" y="3612463"/>
            <a:ext cx="4087550" cy="4717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/>
              <a:t>📊 Analyse exploratoire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6956749-A3FC-2B59-37B2-7C531A7FF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2353" y="1668118"/>
            <a:ext cx="567887" cy="5678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C4F9EA-5C35-CF23-1CCD-C11EC7D6CBE6}"/>
              </a:ext>
            </a:extLst>
          </p:cNvPr>
          <p:cNvSpPr txBox="1"/>
          <p:nvPr/>
        </p:nvSpPr>
        <p:spPr>
          <a:xfrm>
            <a:off x="4794695" y="439523"/>
            <a:ext cx="2602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Sommaire</a:t>
            </a:r>
            <a:r>
              <a:rPr lang="en-US" sz="3600" b="1" dirty="0"/>
              <a:t> </a:t>
            </a:r>
            <a:endParaRPr lang="fr-FR" sz="3600" b="1" dirty="0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AB5B40-30B5-E634-48E2-A9764A766120}"/>
              </a:ext>
            </a:extLst>
          </p:cNvPr>
          <p:cNvSpPr txBox="1"/>
          <p:nvPr/>
        </p:nvSpPr>
        <p:spPr>
          <a:xfrm>
            <a:off x="5369051" y="3377380"/>
            <a:ext cx="145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Jupyter</a:t>
            </a:r>
            <a:r>
              <a:rPr lang="en-US" dirty="0"/>
              <a:t>)</a:t>
            </a:r>
            <a:endParaRPr lang="fr-F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2C07E2-68B6-5769-5871-D05D35F46381}"/>
              </a:ext>
            </a:extLst>
          </p:cNvPr>
          <p:cNvSpPr txBox="1"/>
          <p:nvPr/>
        </p:nvSpPr>
        <p:spPr>
          <a:xfrm>
            <a:off x="5383181" y="4342895"/>
            <a:ext cx="145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(Power BI)</a:t>
            </a:r>
            <a:endParaRPr lang="fr-FR" dirty="0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009EB7AA-C7A0-724A-EA33-64591E25F144}"/>
              </a:ext>
            </a:extLst>
          </p:cNvPr>
          <p:cNvSpPr/>
          <p:nvPr/>
        </p:nvSpPr>
        <p:spPr>
          <a:xfrm>
            <a:off x="4794695" y="4417958"/>
            <a:ext cx="251779" cy="62887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9E2BC167-D4CC-1078-F6B2-469187079697}"/>
              </a:ext>
            </a:extLst>
          </p:cNvPr>
          <p:cNvSpPr/>
          <p:nvPr/>
        </p:nvSpPr>
        <p:spPr>
          <a:xfrm>
            <a:off x="4782503" y="3319112"/>
            <a:ext cx="251779" cy="51515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5390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479BF3-FD42-6031-70B2-0F85434165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584" t="14083" r="22434" b="30097"/>
          <a:stretch/>
        </p:blipFill>
        <p:spPr>
          <a:xfrm>
            <a:off x="1957192" y="1489775"/>
            <a:ext cx="6583304" cy="421608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80E6D50-A773-C178-94EB-714EF49D38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947" r="3227" b="69068"/>
          <a:stretch/>
        </p:blipFill>
        <p:spPr>
          <a:xfrm>
            <a:off x="10284078" y="103195"/>
            <a:ext cx="1774762" cy="5574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EFEDE9-3C27-3DF0-0427-781EAD0BD9EF}"/>
              </a:ext>
            </a:extLst>
          </p:cNvPr>
          <p:cNvSpPr txBox="1"/>
          <p:nvPr/>
        </p:nvSpPr>
        <p:spPr>
          <a:xfrm>
            <a:off x="0" y="6463372"/>
            <a:ext cx="3557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Presented by: Redha &amp; Rooney</a:t>
            </a:r>
            <a:endParaRPr lang="fr-F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64A75D-95CC-2AC3-595E-541664E4365C}"/>
              </a:ext>
            </a:extLst>
          </p:cNvPr>
          <p:cNvSpPr txBox="1"/>
          <p:nvPr/>
        </p:nvSpPr>
        <p:spPr>
          <a:xfrm>
            <a:off x="11154973" y="6450374"/>
            <a:ext cx="10370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12/05/2025</a:t>
            </a:r>
            <a:endParaRPr lang="fr-F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9BA467-7DBF-D24D-E358-B0558D0E9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0191" t="36127" r="52161" b="14662"/>
          <a:stretch/>
        </p:blipFill>
        <p:spPr>
          <a:xfrm>
            <a:off x="133160" y="139425"/>
            <a:ext cx="1362456" cy="54864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782F8E6-5BD9-EDCA-47BD-AF957999236F}"/>
              </a:ext>
            </a:extLst>
          </p:cNvPr>
          <p:cNvSpPr txBox="1">
            <a:spLocks/>
          </p:cNvSpPr>
          <p:nvPr/>
        </p:nvSpPr>
        <p:spPr>
          <a:xfrm>
            <a:off x="320802" y="215711"/>
            <a:ext cx="10515600" cy="833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400" dirty="0"/>
              <a:t>🧹 Nettoyage des données</a:t>
            </a:r>
          </a:p>
        </p:txBody>
      </p:sp>
    </p:spTree>
    <p:extLst>
      <p:ext uri="{BB962C8B-B14F-4D97-AF65-F5344CB8AC3E}">
        <p14:creationId xmlns:p14="http://schemas.microsoft.com/office/powerpoint/2010/main" val="1031702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7305" y="-105197"/>
            <a:ext cx="4757389" cy="1325563"/>
          </a:xfrm>
        </p:spPr>
        <p:txBody>
          <a:bodyPr>
            <a:normAutofit/>
          </a:bodyPr>
          <a:lstStyle/>
          <a:p>
            <a:r>
              <a:rPr sz="4000" dirty="0"/>
              <a:t>📈 Dashboard final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B9C164-D856-96BC-0116-1C2690873B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947" r="3227" b="69068"/>
          <a:stretch/>
        </p:blipFill>
        <p:spPr>
          <a:xfrm>
            <a:off x="10284078" y="103195"/>
            <a:ext cx="1774762" cy="5574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0D8626-2574-43DA-947F-56E369C27A45}"/>
              </a:ext>
            </a:extLst>
          </p:cNvPr>
          <p:cNvSpPr txBox="1"/>
          <p:nvPr/>
        </p:nvSpPr>
        <p:spPr>
          <a:xfrm>
            <a:off x="0" y="6463372"/>
            <a:ext cx="3557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Presented by: Redha &amp; Rooney</a:t>
            </a:r>
            <a:endParaRPr lang="fr-F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F07982-40B3-950A-C4B0-AD3BAB2D43D0}"/>
              </a:ext>
            </a:extLst>
          </p:cNvPr>
          <p:cNvSpPr txBox="1"/>
          <p:nvPr/>
        </p:nvSpPr>
        <p:spPr>
          <a:xfrm>
            <a:off x="11154973" y="6450374"/>
            <a:ext cx="10370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12/05/2025</a:t>
            </a:r>
            <a:endParaRPr lang="fr-F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5D4071-98F0-FE4B-3B34-E079C4A58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0191" t="36127" r="52161" b="14662"/>
          <a:stretch/>
        </p:blipFill>
        <p:spPr>
          <a:xfrm>
            <a:off x="133160" y="139425"/>
            <a:ext cx="1362456" cy="5486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80B311-0904-D176-9EBD-B42D08E36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8707" y="1422737"/>
            <a:ext cx="8594586" cy="483826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728" y="1004432"/>
            <a:ext cx="10515600" cy="1325563"/>
          </a:xfrm>
        </p:spPr>
        <p:txBody>
          <a:bodyPr/>
          <a:lstStyle/>
          <a:p>
            <a:r>
              <a:rPr dirty="0"/>
              <a:t>🧾 Conclusions &amp; 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4388" y="3237556"/>
            <a:ext cx="9568750" cy="3002594"/>
          </a:xfrm>
        </p:spPr>
        <p:txBody>
          <a:bodyPr>
            <a:norm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fr-FR" sz="2000" dirty="0">
                <a:latin typeface="+mj-lt"/>
                <a:ea typeface="+mj-ea"/>
                <a:cs typeface="+mj-cs"/>
              </a:rPr>
              <a:t>La majorité des victimes sont des femmes âgées.</a:t>
            </a:r>
          </a:p>
          <a:p>
            <a:pPr marL="0" indent="0">
              <a:spcBef>
                <a:spcPct val="0"/>
              </a:spcBef>
              <a:buNone/>
            </a:pPr>
            <a:endParaRPr lang="fr-FR" sz="20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fr-FR" sz="2000" dirty="0">
                <a:latin typeface="+mj-lt"/>
                <a:ea typeface="+mj-ea"/>
                <a:cs typeface="+mj-cs"/>
              </a:rPr>
              <a:t>Les décès sont particulièrement nombreux entre 1993 et 1998.</a:t>
            </a:r>
          </a:p>
          <a:p>
            <a:pPr marL="0" indent="0">
              <a:spcBef>
                <a:spcPct val="0"/>
              </a:spcBef>
              <a:buNone/>
            </a:pPr>
            <a:endParaRPr lang="fr-FR" sz="20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fr-FR" sz="2000" dirty="0">
                <a:latin typeface="+mj-lt"/>
                <a:ea typeface="+mj-ea"/>
                <a:cs typeface="+mj-cs"/>
              </a:rPr>
              <a:t>Les décès se produisent souvent en semaine, pendant les heures de travail.</a:t>
            </a:r>
          </a:p>
          <a:p>
            <a:pPr marL="0" indent="0">
              <a:spcBef>
                <a:spcPct val="0"/>
              </a:spcBef>
              <a:buNone/>
            </a:pPr>
            <a:endParaRPr lang="fr-FR" sz="20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fr-FR" sz="2000" dirty="0">
                <a:latin typeface="+mj-lt"/>
                <a:ea typeface="+mj-ea"/>
                <a:cs typeface="+mj-cs"/>
              </a:rPr>
              <a:t>Les horaires de décès sous </a:t>
            </a:r>
            <a:r>
              <a:rPr lang="fr-FR" sz="2000" dirty="0" err="1">
                <a:latin typeface="+mj-lt"/>
                <a:ea typeface="+mj-ea"/>
                <a:cs typeface="+mj-cs"/>
              </a:rPr>
              <a:t>Shipman</a:t>
            </a:r>
            <a:r>
              <a:rPr lang="fr-FR" sz="2000" dirty="0">
                <a:latin typeface="+mj-lt"/>
                <a:ea typeface="+mj-ea"/>
                <a:cs typeface="+mj-cs"/>
              </a:rPr>
              <a:t> présentent un schéma distinct de celui des autres médecins.</a:t>
            </a:r>
          </a:p>
          <a:p>
            <a:pPr marL="0" indent="0">
              <a:spcBef>
                <a:spcPct val="0"/>
              </a:spcBef>
              <a:buNone/>
            </a:pPr>
            <a:endParaRPr lang="fr-FR" sz="20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fr-FR" sz="2000" dirty="0">
                <a:latin typeface="+mj-lt"/>
                <a:ea typeface="+mj-ea"/>
                <a:cs typeface="+mj-cs"/>
              </a:rPr>
              <a:t>Ces éléments renforcent l'hypothèse d'un comportement prémédité et organisé.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82C7DA-4B62-18BD-48B0-6FCC812041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947" r="3227" b="69068"/>
          <a:stretch/>
        </p:blipFill>
        <p:spPr>
          <a:xfrm>
            <a:off x="10284078" y="103195"/>
            <a:ext cx="1774762" cy="5574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93010A-5DCD-C111-B914-80D148B46220}"/>
              </a:ext>
            </a:extLst>
          </p:cNvPr>
          <p:cNvSpPr txBox="1"/>
          <p:nvPr/>
        </p:nvSpPr>
        <p:spPr>
          <a:xfrm>
            <a:off x="0" y="6463372"/>
            <a:ext cx="3557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Presented by: Redha &amp; Rooney</a:t>
            </a:r>
            <a:endParaRPr lang="fr-F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41813-2FCB-6C12-3EDD-E5AAAC2BAEF9}"/>
              </a:ext>
            </a:extLst>
          </p:cNvPr>
          <p:cNvSpPr txBox="1"/>
          <p:nvPr/>
        </p:nvSpPr>
        <p:spPr>
          <a:xfrm>
            <a:off x="11154973" y="6450374"/>
            <a:ext cx="10370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12/05/2025</a:t>
            </a:r>
            <a:endParaRPr lang="fr-F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88C282-5CED-6A12-135D-58C68D89A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0191" t="36127" r="52161" b="14662"/>
          <a:stretch/>
        </p:blipFill>
        <p:spPr>
          <a:xfrm>
            <a:off x="133160" y="139425"/>
            <a:ext cx="1362456" cy="5486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70D5CD-31ED-0876-5E54-F7369E7F9D93}"/>
              </a:ext>
            </a:extLst>
          </p:cNvPr>
          <p:cNvSpPr txBox="1"/>
          <p:nvPr/>
        </p:nvSpPr>
        <p:spPr>
          <a:xfrm>
            <a:off x="814388" y="1911993"/>
            <a:ext cx="85393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highlight>
                  <a:srgbClr val="FFFF00"/>
                </a:highlight>
              </a:rPr>
              <a:t>Quels</a:t>
            </a:r>
            <a:r>
              <a:rPr lang="en-US" sz="2400" dirty="0">
                <a:highlight>
                  <a:srgbClr val="FFFF00"/>
                </a:highlight>
              </a:rPr>
              <a:t> types de </a:t>
            </a:r>
            <a:r>
              <a:rPr lang="en-US" sz="2400" dirty="0" err="1">
                <a:highlight>
                  <a:srgbClr val="FFFF00"/>
                </a:highlight>
              </a:rPr>
              <a:t>personnes</a:t>
            </a:r>
            <a:r>
              <a:rPr lang="en-US" sz="2400" dirty="0">
                <a:highlight>
                  <a:srgbClr val="FFFF00"/>
                </a:highlight>
              </a:rPr>
              <a:t> Harold </a:t>
            </a:r>
            <a:r>
              <a:rPr lang="en-US" sz="2400" dirty="0" err="1">
                <a:highlight>
                  <a:srgbClr val="FFFF00"/>
                </a:highlight>
              </a:rPr>
              <a:t>Shipmana</a:t>
            </a:r>
            <a:r>
              <a:rPr lang="en-US" sz="2400" dirty="0">
                <a:highlight>
                  <a:srgbClr val="FFFF00"/>
                </a:highlight>
              </a:rPr>
              <a:t>-t-il </a:t>
            </a:r>
            <a:r>
              <a:rPr lang="en-US" sz="2400" dirty="0" err="1">
                <a:highlight>
                  <a:srgbClr val="FFFF00"/>
                </a:highlight>
              </a:rPr>
              <a:t>assassinées</a:t>
            </a:r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/>
          </a:p>
          <a:p>
            <a:r>
              <a:rPr lang="en-US" sz="2400" dirty="0">
                <a:solidFill>
                  <a:schemeClr val="bg1"/>
                </a:solidFill>
                <a:highlight>
                  <a:srgbClr val="0000FF"/>
                </a:highlight>
              </a:rPr>
              <a:t>Quand </a:t>
            </a:r>
            <a:r>
              <a:rPr lang="en-US" sz="2400" dirty="0" err="1">
                <a:solidFill>
                  <a:schemeClr val="bg1"/>
                </a:solidFill>
                <a:highlight>
                  <a:srgbClr val="0000FF"/>
                </a:highlight>
              </a:rPr>
              <a:t>sont-elles</a:t>
            </a:r>
            <a:r>
              <a:rPr lang="en-US" sz="2400" dirty="0">
                <a:solidFill>
                  <a:schemeClr val="bg1"/>
                </a:solidFill>
                <a:highlight>
                  <a:srgbClr val="0000FF"/>
                </a:highlight>
              </a:rPr>
              <a:t> </a:t>
            </a:r>
            <a:r>
              <a:rPr lang="en-US" sz="2400" dirty="0" err="1">
                <a:solidFill>
                  <a:schemeClr val="bg1"/>
                </a:solidFill>
                <a:highlight>
                  <a:srgbClr val="0000FF"/>
                </a:highlight>
              </a:rPr>
              <a:t>mortes</a:t>
            </a:r>
            <a:r>
              <a:rPr lang="en-US" sz="2400" dirty="0">
                <a:solidFill>
                  <a:schemeClr val="bg1"/>
                </a:solidFill>
                <a:highlight>
                  <a:srgbClr val="0000FF"/>
                </a:highlight>
              </a:rPr>
              <a:t>?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205" y="961485"/>
            <a:ext cx="10515600" cy="1325563"/>
          </a:xfrm>
        </p:spPr>
        <p:txBody>
          <a:bodyPr/>
          <a:lstStyle/>
          <a:p>
            <a:r>
              <a:rPr dirty="0"/>
              <a:t>💻 </a:t>
            </a:r>
            <a:r>
              <a:rPr sz="4000" dirty="0" err="1"/>
              <a:t>Livrable</a:t>
            </a:r>
            <a:r>
              <a:rPr sz="4000" dirty="0"/>
              <a:t> GitHub</a:t>
            </a:r>
            <a:r>
              <a:rPr lang="en-US" sz="4000" dirty="0"/>
              <a:t> (</a:t>
            </a:r>
            <a:r>
              <a:rPr lang="fr-FR" sz="4000" dirty="0"/>
              <a:t>Partage / Documentation)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472" y="2099036"/>
            <a:ext cx="6394704" cy="3277636"/>
          </a:xfrm>
        </p:spPr>
        <p:txBody>
          <a:bodyPr/>
          <a:lstStyle/>
          <a:p>
            <a:r>
              <a:rPr dirty="0"/>
              <a:t>Repository `</a:t>
            </a:r>
            <a:r>
              <a:rPr lang="en-US" dirty="0"/>
              <a:t>D</a:t>
            </a:r>
            <a:r>
              <a:rPr dirty="0"/>
              <a:t>r-death`</a:t>
            </a:r>
          </a:p>
          <a:p>
            <a:r>
              <a:rPr dirty="0" err="1"/>
              <a:t>Contenu</a:t>
            </a:r>
            <a:r>
              <a:rPr dirty="0"/>
              <a:t> du README.md 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dirty="0"/>
              <a:t>- </a:t>
            </a:r>
            <a:r>
              <a:rPr dirty="0" err="1"/>
              <a:t>Contexte</a:t>
            </a:r>
            <a:endParaRPr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dirty="0"/>
              <a:t>- </a:t>
            </a:r>
            <a:r>
              <a:rPr dirty="0" err="1"/>
              <a:t>Veille</a:t>
            </a:r>
            <a:r>
              <a:rPr dirty="0"/>
              <a:t> Power BI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dirty="0"/>
              <a:t>- </a:t>
            </a:r>
            <a:r>
              <a:rPr dirty="0" err="1"/>
              <a:t>Visualisations</a:t>
            </a:r>
            <a:r>
              <a:rPr dirty="0"/>
              <a:t> </a:t>
            </a:r>
            <a:r>
              <a:rPr dirty="0" err="1"/>
              <a:t>commentées</a:t>
            </a:r>
            <a:endParaRPr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dirty="0"/>
              <a:t>- Conclusions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BDE512-F507-A764-FA88-C0201D4E23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947" r="3227" b="69068"/>
          <a:stretch/>
        </p:blipFill>
        <p:spPr>
          <a:xfrm>
            <a:off x="10284078" y="103195"/>
            <a:ext cx="1774762" cy="5574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5929A7-41E6-AFE9-C87D-FD24C5C5F2C6}"/>
              </a:ext>
            </a:extLst>
          </p:cNvPr>
          <p:cNvSpPr txBox="1"/>
          <p:nvPr/>
        </p:nvSpPr>
        <p:spPr>
          <a:xfrm>
            <a:off x="0" y="6463372"/>
            <a:ext cx="3557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Presented by: Redha &amp; Rooney</a:t>
            </a:r>
            <a:endParaRPr lang="fr-F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DD42E5-308E-DE30-FAFC-55F34800B440}"/>
              </a:ext>
            </a:extLst>
          </p:cNvPr>
          <p:cNvSpPr txBox="1"/>
          <p:nvPr/>
        </p:nvSpPr>
        <p:spPr>
          <a:xfrm>
            <a:off x="11154973" y="6450374"/>
            <a:ext cx="10370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12/05/2025</a:t>
            </a:r>
            <a:endParaRPr lang="fr-F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DF9CC2-4A4B-FABA-8027-7892C8FF1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0191" t="36127" r="52161" b="14662"/>
          <a:stretch/>
        </p:blipFill>
        <p:spPr>
          <a:xfrm>
            <a:off x="133160" y="139425"/>
            <a:ext cx="1362456" cy="54864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292" y="1476413"/>
            <a:ext cx="2285428" cy="854173"/>
          </a:xfrm>
        </p:spPr>
        <p:txBody>
          <a:bodyPr/>
          <a:lstStyle/>
          <a:p>
            <a:r>
              <a:rPr dirty="0" err="1"/>
              <a:t>Contexte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4486" y="2621646"/>
            <a:ext cx="11434354" cy="16147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Projet autour du cas Harold </a:t>
            </a:r>
            <a:r>
              <a:rPr lang="fr-FR" dirty="0" err="1"/>
              <a:t>Shipman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783496-B6E8-1831-FA53-CA83FBCC9F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947" r="3227" b="69068"/>
          <a:stretch/>
        </p:blipFill>
        <p:spPr>
          <a:xfrm>
            <a:off x="10284078" y="103195"/>
            <a:ext cx="1774762" cy="5574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8AF8E1-490E-D4EC-D2D0-6EB2FAEFD0F4}"/>
              </a:ext>
            </a:extLst>
          </p:cNvPr>
          <p:cNvSpPr txBox="1"/>
          <p:nvPr/>
        </p:nvSpPr>
        <p:spPr>
          <a:xfrm>
            <a:off x="0" y="6463372"/>
            <a:ext cx="3557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Presented by: Redha &amp; Rooney</a:t>
            </a:r>
            <a:endParaRPr lang="fr-F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3B722F-51D9-7E22-9CE7-7859E5CBB05E}"/>
              </a:ext>
            </a:extLst>
          </p:cNvPr>
          <p:cNvSpPr txBox="1"/>
          <p:nvPr/>
        </p:nvSpPr>
        <p:spPr>
          <a:xfrm>
            <a:off x="11154973" y="6450374"/>
            <a:ext cx="10370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12/05/2025</a:t>
            </a:r>
            <a:endParaRPr lang="fr-F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7DA5A7-7757-47C0-B1C8-C45AE9742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0191" t="36127" r="52161" b="14662"/>
          <a:stretch/>
        </p:blipFill>
        <p:spPr>
          <a:xfrm>
            <a:off x="133160" y="139425"/>
            <a:ext cx="1362456" cy="5486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E041F9-29BA-025C-FE7D-44CCF6D602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481" y="1464925"/>
            <a:ext cx="822107" cy="8221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055F2E-4149-29D1-9DF3-571C7578BC9D}"/>
              </a:ext>
            </a:extLst>
          </p:cNvPr>
          <p:cNvSpPr txBox="1"/>
          <p:nvPr/>
        </p:nvSpPr>
        <p:spPr>
          <a:xfrm>
            <a:off x="624486" y="3063891"/>
            <a:ext cx="10714074" cy="2803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sz="2400" b="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Harold </a:t>
            </a:r>
            <a:r>
              <a:rPr lang="fr-FR" sz="2400" b="0" dirty="0" err="1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Shipman</a:t>
            </a:r>
            <a:r>
              <a:rPr lang="fr-FR" sz="2400" b="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, médecin britannique respecté en apparence, a assassiné plus de 215 patients entre 1975 et 1998 en leur administrant une surdose d’opiacés. L’analyse de son comportement peut nous aider à comprendre comment les données auraient pu alerter les autorités plus tôt.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369F83-9ED2-F4DD-4279-8B087E5013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5432" y="1203914"/>
            <a:ext cx="5257649" cy="171358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D821742-4995-CA7D-A904-26629DE81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56" y="1407100"/>
            <a:ext cx="7638268" cy="38427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🔍 </a:t>
            </a:r>
            <a:r>
              <a:rPr dirty="0" err="1"/>
              <a:t>Problématique</a:t>
            </a:r>
            <a:r>
              <a:rPr lang="en-US" dirty="0"/>
              <a:t> &amp; </a:t>
            </a:r>
            <a:r>
              <a:rPr lang="fr-FR" dirty="0"/>
              <a:t>Méthodologie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281872-0264-0EFB-8758-6227CC5DC1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947" r="3227" b="69068"/>
          <a:stretch/>
        </p:blipFill>
        <p:spPr>
          <a:xfrm>
            <a:off x="10284078" y="103195"/>
            <a:ext cx="1774762" cy="5574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CC1FB5-CEB9-99B2-7DE3-7D3E09469A96}"/>
              </a:ext>
            </a:extLst>
          </p:cNvPr>
          <p:cNvSpPr txBox="1"/>
          <p:nvPr/>
        </p:nvSpPr>
        <p:spPr>
          <a:xfrm>
            <a:off x="0" y="6463372"/>
            <a:ext cx="3557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Presented by: Redha &amp; Rooney</a:t>
            </a:r>
            <a:endParaRPr lang="fr-F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FF0C9B-D46F-021A-89F7-19D5AAFCA024}"/>
              </a:ext>
            </a:extLst>
          </p:cNvPr>
          <p:cNvSpPr txBox="1"/>
          <p:nvPr/>
        </p:nvSpPr>
        <p:spPr>
          <a:xfrm>
            <a:off x="11154973" y="6450374"/>
            <a:ext cx="10370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12/05/2025</a:t>
            </a:r>
            <a:endParaRPr lang="fr-F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788AB1-238F-30EA-6511-6040B46818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0191" t="36127" r="52161" b="14662"/>
          <a:stretch/>
        </p:blipFill>
        <p:spPr>
          <a:xfrm>
            <a:off x="133160" y="139425"/>
            <a:ext cx="1362456" cy="5486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8EA952-9297-AD16-0605-A86C3A65AE5D}"/>
              </a:ext>
            </a:extLst>
          </p:cNvPr>
          <p:cNvSpPr txBox="1"/>
          <p:nvPr/>
        </p:nvSpPr>
        <p:spPr>
          <a:xfrm>
            <a:off x="1379043" y="5622444"/>
            <a:ext cx="9433914" cy="870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fr-FR" dirty="0"/>
              <a:t>Méthodologie : BI appliqué à Power BI / </a:t>
            </a:r>
            <a:r>
              <a:rPr lang="fr-FR" dirty="0" err="1"/>
              <a:t>Jupyter</a:t>
            </a:r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A57AA2-65CE-3FBE-BEE7-0184D6622BCB}"/>
              </a:ext>
            </a:extLst>
          </p:cNvPr>
          <p:cNvSpPr txBox="1"/>
          <p:nvPr/>
        </p:nvSpPr>
        <p:spPr>
          <a:xfrm>
            <a:off x="3652602" y="3849953"/>
            <a:ext cx="85393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highlight>
                  <a:srgbClr val="FFFF00"/>
                </a:highlight>
              </a:rPr>
              <a:t>Quels</a:t>
            </a:r>
            <a:r>
              <a:rPr lang="en-US" sz="2400" dirty="0">
                <a:highlight>
                  <a:srgbClr val="FFFF00"/>
                </a:highlight>
              </a:rPr>
              <a:t> types de </a:t>
            </a:r>
            <a:r>
              <a:rPr lang="en-US" sz="2400" dirty="0" err="1">
                <a:highlight>
                  <a:srgbClr val="FFFF00"/>
                </a:highlight>
              </a:rPr>
              <a:t>personnes</a:t>
            </a:r>
            <a:r>
              <a:rPr lang="en-US" sz="2400" dirty="0">
                <a:highlight>
                  <a:srgbClr val="FFFF00"/>
                </a:highlight>
              </a:rPr>
              <a:t> Harold </a:t>
            </a:r>
            <a:r>
              <a:rPr lang="en-US" sz="2400" dirty="0" err="1">
                <a:highlight>
                  <a:srgbClr val="FFFF00"/>
                </a:highlight>
              </a:rPr>
              <a:t>Shipmana</a:t>
            </a:r>
            <a:r>
              <a:rPr lang="en-US" sz="2400" dirty="0">
                <a:highlight>
                  <a:srgbClr val="FFFF00"/>
                </a:highlight>
              </a:rPr>
              <a:t>-t-il </a:t>
            </a:r>
            <a:r>
              <a:rPr lang="en-US" sz="2400" dirty="0" err="1">
                <a:highlight>
                  <a:srgbClr val="FFFF00"/>
                </a:highlight>
              </a:rPr>
              <a:t>assassinées</a:t>
            </a:r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/>
          </a:p>
          <a:p>
            <a:r>
              <a:rPr lang="en-US" sz="2400" dirty="0">
                <a:solidFill>
                  <a:schemeClr val="bg1"/>
                </a:solidFill>
                <a:highlight>
                  <a:srgbClr val="0000FF"/>
                </a:highlight>
              </a:rPr>
              <a:t>Quand </a:t>
            </a:r>
            <a:r>
              <a:rPr lang="en-US" sz="2400" dirty="0" err="1">
                <a:solidFill>
                  <a:schemeClr val="bg1"/>
                </a:solidFill>
                <a:highlight>
                  <a:srgbClr val="0000FF"/>
                </a:highlight>
              </a:rPr>
              <a:t>sont-elles</a:t>
            </a:r>
            <a:r>
              <a:rPr lang="en-US" sz="2400" dirty="0">
                <a:solidFill>
                  <a:schemeClr val="bg1"/>
                </a:solidFill>
                <a:highlight>
                  <a:srgbClr val="0000FF"/>
                </a:highlight>
              </a:rPr>
              <a:t> </a:t>
            </a:r>
            <a:r>
              <a:rPr lang="en-US" sz="2400" dirty="0" err="1">
                <a:solidFill>
                  <a:schemeClr val="bg1"/>
                </a:solidFill>
                <a:highlight>
                  <a:srgbClr val="0000FF"/>
                </a:highlight>
              </a:rPr>
              <a:t>mortes</a:t>
            </a:r>
            <a:r>
              <a:rPr lang="en-US" sz="2400" dirty="0">
                <a:solidFill>
                  <a:schemeClr val="bg1"/>
                </a:solidFill>
                <a:highlight>
                  <a:srgbClr val="0000FF"/>
                </a:highlight>
              </a:rPr>
              <a:t>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5616" y="4679564"/>
            <a:ext cx="10515600" cy="1325563"/>
          </a:xfrm>
        </p:spPr>
        <p:txBody>
          <a:bodyPr>
            <a:normAutofit/>
          </a:bodyPr>
          <a:lstStyle/>
          <a:p>
            <a:r>
              <a:rPr sz="7200" dirty="0"/>
              <a:t>🧠 </a:t>
            </a:r>
            <a:r>
              <a:rPr sz="7200" dirty="0" err="1"/>
              <a:t>Veille</a:t>
            </a:r>
            <a:endParaRPr sz="7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9E07D-4BC6-7CE9-795D-4A3AE28239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947" r="3227" b="69068"/>
          <a:stretch/>
        </p:blipFill>
        <p:spPr>
          <a:xfrm>
            <a:off x="10284078" y="103195"/>
            <a:ext cx="1774762" cy="5574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F649FD-6FEF-36D6-E01C-EE4439BF39D0}"/>
              </a:ext>
            </a:extLst>
          </p:cNvPr>
          <p:cNvSpPr txBox="1"/>
          <p:nvPr/>
        </p:nvSpPr>
        <p:spPr>
          <a:xfrm>
            <a:off x="0" y="6463372"/>
            <a:ext cx="3557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Presented by: Redha &amp; Rooney</a:t>
            </a:r>
            <a:endParaRPr lang="fr-F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210930-9F99-15E1-4954-FA3D0716B296}"/>
              </a:ext>
            </a:extLst>
          </p:cNvPr>
          <p:cNvSpPr txBox="1"/>
          <p:nvPr/>
        </p:nvSpPr>
        <p:spPr>
          <a:xfrm>
            <a:off x="11154973" y="6450374"/>
            <a:ext cx="10370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12/05/2025</a:t>
            </a:r>
            <a:endParaRPr lang="fr-F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A95037-7C47-2ABF-94DB-9FCA057BB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0191" t="36127" r="52161" b="14662"/>
          <a:stretch/>
        </p:blipFill>
        <p:spPr>
          <a:xfrm>
            <a:off x="133160" y="139425"/>
            <a:ext cx="1362456" cy="548641"/>
          </a:xfrm>
          <a:prstGeom prst="rect">
            <a:avLst/>
          </a:prstGeom>
        </p:spPr>
      </p:pic>
      <p:pic>
        <p:nvPicPr>
          <p:cNvPr id="10" name="Picture 2" descr="Power BI, la solution BI de Data Visualisation de Microsoft">
            <a:extLst>
              <a:ext uri="{FF2B5EF4-FFF2-40B4-BE49-F238E27FC236}">
                <a16:creationId xmlns:a16="http://schemas.microsoft.com/office/drawing/2014/main" id="{144FF4FD-9EE3-558D-6E42-941D12E75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016" y="1285120"/>
            <a:ext cx="7622680" cy="428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E8711-B5F5-DE4A-40C3-69C4111C8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ower BI, la solution BI de Data Visualisation de Microsoft">
            <a:extLst>
              <a:ext uri="{FF2B5EF4-FFF2-40B4-BE49-F238E27FC236}">
                <a16:creationId xmlns:a16="http://schemas.microsoft.com/office/drawing/2014/main" id="{CD2AD002-3743-90BE-1786-3003FF4C8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931" y="271681"/>
            <a:ext cx="4148137" cy="233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11815B3-4FA4-3EFB-8721-E4B25CC8BE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947" r="3227" b="69068"/>
          <a:stretch/>
        </p:blipFill>
        <p:spPr>
          <a:xfrm>
            <a:off x="10284078" y="103195"/>
            <a:ext cx="1774762" cy="5574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43074E-17D1-231D-B150-86F451C83D5F}"/>
              </a:ext>
            </a:extLst>
          </p:cNvPr>
          <p:cNvSpPr txBox="1"/>
          <p:nvPr/>
        </p:nvSpPr>
        <p:spPr>
          <a:xfrm>
            <a:off x="0" y="6463372"/>
            <a:ext cx="3557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Presented by: Redha &amp; Rooney</a:t>
            </a:r>
            <a:endParaRPr lang="fr-F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D8144B-B418-F0AD-7020-251641328D90}"/>
              </a:ext>
            </a:extLst>
          </p:cNvPr>
          <p:cNvSpPr txBox="1"/>
          <p:nvPr/>
        </p:nvSpPr>
        <p:spPr>
          <a:xfrm>
            <a:off x="11154973" y="6450374"/>
            <a:ext cx="10370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12/05/2025</a:t>
            </a:r>
            <a:endParaRPr lang="fr-F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D5D009-AC7D-A7F8-8084-321CBF3FC1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0191" t="36127" r="52161" b="14662"/>
          <a:stretch/>
        </p:blipFill>
        <p:spPr>
          <a:xfrm>
            <a:off x="133160" y="139425"/>
            <a:ext cx="1362456" cy="5486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C3C066-6ECB-AF79-1FBB-413A3EEB7E37}"/>
              </a:ext>
            </a:extLst>
          </p:cNvPr>
          <p:cNvSpPr txBox="1"/>
          <p:nvPr/>
        </p:nvSpPr>
        <p:spPr>
          <a:xfrm>
            <a:off x="455852" y="1543858"/>
            <a:ext cx="11672140" cy="5515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What is ?</a:t>
            </a:r>
            <a:endParaRPr lang="en-US" sz="4000" dirty="0"/>
          </a:p>
          <a:p>
            <a:pPr algn="just"/>
            <a:endParaRPr lang="en-US" sz="2800" dirty="0"/>
          </a:p>
          <a:p>
            <a:pPr algn="just">
              <a:lnSpc>
                <a:spcPct val="150000"/>
              </a:lnSpc>
            </a:pPr>
            <a:r>
              <a:rPr lang="en-US" sz="2800" dirty="0"/>
              <a:t>Power BI is a </a:t>
            </a:r>
            <a:r>
              <a:rPr lang="en-US" sz="2800" b="1" dirty="0"/>
              <a:t>data analysis and visualization tool</a:t>
            </a:r>
            <a:r>
              <a:rPr lang="en-US" sz="2800" dirty="0"/>
              <a:t> developed by Microsoft. It allows users to:</a:t>
            </a:r>
          </a:p>
          <a:p>
            <a:pPr marL="457200" indent="-457200" algn="just">
              <a:lnSpc>
                <a:spcPct val="150000"/>
              </a:lnSpc>
              <a:buFontTx/>
              <a:buChar char="-"/>
            </a:pPr>
            <a:r>
              <a:rPr lang="en-US" sz="2800" b="1" dirty="0"/>
              <a:t>Connect</a:t>
            </a:r>
            <a:r>
              <a:rPr lang="en-US" sz="2800" dirty="0"/>
              <a:t> to various data sources</a:t>
            </a:r>
          </a:p>
          <a:p>
            <a:pPr marL="457200" indent="-457200" algn="just">
              <a:lnSpc>
                <a:spcPct val="150000"/>
              </a:lnSpc>
              <a:buFontTx/>
              <a:buChar char="-"/>
            </a:pPr>
            <a:r>
              <a:rPr lang="en-US" sz="2800" b="1" dirty="0"/>
              <a:t>Clean</a:t>
            </a:r>
            <a:r>
              <a:rPr lang="en-US" sz="2800" dirty="0"/>
              <a:t> and transform data via </a:t>
            </a:r>
            <a:r>
              <a:rPr lang="en-US" sz="2800" b="1" dirty="0"/>
              <a:t>Power Query</a:t>
            </a:r>
            <a:r>
              <a:rPr lang="en-US" sz="2800" dirty="0"/>
              <a:t>, </a:t>
            </a:r>
          </a:p>
          <a:p>
            <a:pPr marL="457200" indent="-457200" algn="just">
              <a:lnSpc>
                <a:spcPct val="150000"/>
              </a:lnSpc>
              <a:buFontTx/>
              <a:buChar char="-"/>
            </a:pPr>
            <a:r>
              <a:rPr lang="en-US" sz="2800" b="1" dirty="0"/>
              <a:t>Create</a:t>
            </a:r>
            <a:r>
              <a:rPr lang="en-US" sz="2800" dirty="0"/>
              <a:t> interactive and visually compelling reports and dashboards.</a:t>
            </a:r>
          </a:p>
          <a:p>
            <a:pPr algn="just">
              <a:lnSpc>
                <a:spcPct val="150000"/>
              </a:lnSpc>
            </a:pPr>
            <a:r>
              <a:rPr lang="en-US" sz="2400" dirty="0"/>
              <a:t>Widely used in </a:t>
            </a:r>
            <a:r>
              <a:rPr lang="en-US" sz="2400" b="1" dirty="0"/>
              <a:t>Business Intelligence (BI)</a:t>
            </a:r>
            <a:r>
              <a:rPr lang="en-US" sz="2400" dirty="0"/>
              <a:t>, Power BI is a powerful decision-making </a:t>
            </a:r>
            <a:r>
              <a:rPr lang="en-US" sz="2800" dirty="0"/>
              <a:t>tool.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412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4AB25-B43E-41A9-BD18-C3C6B5546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Power BI - ATP">
            <a:extLst>
              <a:ext uri="{FF2B5EF4-FFF2-40B4-BE49-F238E27FC236}">
                <a16:creationId xmlns:a16="http://schemas.microsoft.com/office/drawing/2014/main" id="{5C9F7795-5E09-EE04-A790-41576BC45B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7" t="13441" r="22167" b="7333"/>
          <a:stretch/>
        </p:blipFill>
        <p:spPr bwMode="auto">
          <a:xfrm>
            <a:off x="6543485" y="1442107"/>
            <a:ext cx="5314950" cy="368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24F0229-B29B-A56F-FDFA-B4A5B8861A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947" r="3227" b="69068"/>
          <a:stretch/>
        </p:blipFill>
        <p:spPr>
          <a:xfrm>
            <a:off x="10284078" y="103195"/>
            <a:ext cx="1774762" cy="5574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63B575-2526-BF97-6BAA-C90532D6C72F}"/>
              </a:ext>
            </a:extLst>
          </p:cNvPr>
          <p:cNvSpPr txBox="1"/>
          <p:nvPr/>
        </p:nvSpPr>
        <p:spPr>
          <a:xfrm>
            <a:off x="0" y="6463372"/>
            <a:ext cx="3557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Presented by: Redha &amp; Rooney</a:t>
            </a:r>
            <a:endParaRPr lang="fr-F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6E950D-BE02-DD34-E29C-2017E771182F}"/>
              </a:ext>
            </a:extLst>
          </p:cNvPr>
          <p:cNvSpPr txBox="1"/>
          <p:nvPr/>
        </p:nvSpPr>
        <p:spPr>
          <a:xfrm>
            <a:off x="11154973" y="6450374"/>
            <a:ext cx="10370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12/05/2025</a:t>
            </a:r>
            <a:endParaRPr lang="fr-F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B5D549-2135-1B6C-77A7-89F07AD737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0191" t="36127" r="52161" b="14662"/>
          <a:stretch/>
        </p:blipFill>
        <p:spPr>
          <a:xfrm>
            <a:off x="133160" y="139425"/>
            <a:ext cx="1362456" cy="5486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8187F9-D0E8-5606-219A-0FA0B266A5A9}"/>
              </a:ext>
            </a:extLst>
          </p:cNvPr>
          <p:cNvSpPr txBox="1"/>
          <p:nvPr/>
        </p:nvSpPr>
        <p:spPr>
          <a:xfrm>
            <a:off x="333565" y="76200"/>
            <a:ext cx="6141309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br>
              <a:rPr lang="en-US" sz="2800" b="1" dirty="0"/>
            </a:br>
            <a:br>
              <a:rPr lang="en-US" sz="2800" b="1" dirty="0"/>
            </a:br>
            <a:r>
              <a:rPr lang="en-US" sz="2800" b="1" dirty="0"/>
              <a:t>What is a Dashboard?</a:t>
            </a:r>
          </a:p>
          <a:p>
            <a:pPr algn="just"/>
            <a:br>
              <a:rPr lang="en-US" sz="2800" dirty="0"/>
            </a:br>
            <a:r>
              <a:rPr lang="en-US" sz="2800" dirty="0"/>
              <a:t>A dashboard is a visual interface that:</a:t>
            </a:r>
          </a:p>
          <a:p>
            <a:pPr algn="just"/>
            <a:endParaRPr lang="en-US" sz="2800" dirty="0"/>
          </a:p>
          <a:p>
            <a:pPr algn="just"/>
            <a:r>
              <a:rPr lang="en-US" sz="2800" dirty="0"/>
              <a:t>Combines multiple </a:t>
            </a:r>
            <a:r>
              <a:rPr lang="en-US" sz="2800" b="1" dirty="0"/>
              <a:t>visualizations</a:t>
            </a:r>
            <a:r>
              <a:rPr lang="en-US" sz="2800" dirty="0"/>
              <a:t>, making it easy to </a:t>
            </a:r>
            <a:r>
              <a:rPr lang="en-US" sz="2800" b="1" dirty="0"/>
              <a:t>understand</a:t>
            </a:r>
            <a:r>
              <a:rPr lang="en-US" sz="2800" dirty="0"/>
              <a:t> data and </a:t>
            </a:r>
            <a:r>
              <a:rPr lang="en-US" sz="2800" b="1" dirty="0"/>
              <a:t>monitor</a:t>
            </a:r>
            <a:r>
              <a:rPr lang="en-US" sz="2800" dirty="0"/>
              <a:t> key performance indicators (</a:t>
            </a:r>
            <a:r>
              <a:rPr lang="en-US" sz="2800" b="1" dirty="0"/>
              <a:t>KPIs</a:t>
            </a:r>
            <a:r>
              <a:rPr lang="en-US" sz="2800" dirty="0"/>
              <a:t>) at a glance. </a:t>
            </a:r>
          </a:p>
          <a:p>
            <a:pPr algn="just"/>
            <a:endParaRPr lang="en-US" sz="2800" dirty="0"/>
          </a:p>
          <a:p>
            <a:pPr algn="just"/>
            <a:r>
              <a:rPr lang="en-US" sz="2800" dirty="0"/>
              <a:t>In Power BI, dashboards are </a:t>
            </a:r>
            <a:r>
              <a:rPr lang="en-US" sz="2800" b="1" dirty="0"/>
              <a:t>interactive</a:t>
            </a:r>
            <a:r>
              <a:rPr lang="en-US" sz="2800" dirty="0"/>
              <a:t> and respond to user-driven filters and selections.</a:t>
            </a:r>
          </a:p>
        </p:txBody>
      </p:sp>
    </p:spTree>
    <p:extLst>
      <p:ext uri="{BB962C8B-B14F-4D97-AF65-F5344CB8AC3E}">
        <p14:creationId xmlns:p14="http://schemas.microsoft.com/office/powerpoint/2010/main" val="355412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3F93F-3E03-2089-701F-6BF43ADA8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08649A-9B8E-9D67-06E8-2C2E6666ED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947" r="3227" b="69068"/>
          <a:stretch/>
        </p:blipFill>
        <p:spPr>
          <a:xfrm>
            <a:off x="10284078" y="103195"/>
            <a:ext cx="1774762" cy="5574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E94AB7-F983-5758-3D5A-2411F9692154}"/>
              </a:ext>
            </a:extLst>
          </p:cNvPr>
          <p:cNvSpPr txBox="1"/>
          <p:nvPr/>
        </p:nvSpPr>
        <p:spPr>
          <a:xfrm>
            <a:off x="0" y="6463372"/>
            <a:ext cx="3557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Presented by: Redha &amp; Rooney</a:t>
            </a:r>
            <a:endParaRPr lang="fr-F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3FBD8F-9CC0-223C-A640-42A6B4C53034}"/>
              </a:ext>
            </a:extLst>
          </p:cNvPr>
          <p:cNvSpPr txBox="1"/>
          <p:nvPr/>
        </p:nvSpPr>
        <p:spPr>
          <a:xfrm>
            <a:off x="11154973" y="6450374"/>
            <a:ext cx="10370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12/05/2025</a:t>
            </a:r>
            <a:endParaRPr lang="fr-F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7C8DEC-00DB-48A5-B240-CAB32E498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0191" t="36127" r="52161" b="14662"/>
          <a:stretch/>
        </p:blipFill>
        <p:spPr>
          <a:xfrm>
            <a:off x="133160" y="139425"/>
            <a:ext cx="1362456" cy="548641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F6D8BB2-225C-8CF8-EC55-CF3D7C41FC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252262"/>
              </p:ext>
            </p:extLst>
          </p:nvPr>
        </p:nvGraphicFramePr>
        <p:xfrm>
          <a:off x="814388" y="1917510"/>
          <a:ext cx="9563290" cy="36408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4781645">
                  <a:extLst>
                    <a:ext uri="{9D8B030D-6E8A-4147-A177-3AD203B41FA5}">
                      <a16:colId xmlns:a16="http://schemas.microsoft.com/office/drawing/2014/main" val="724439064"/>
                    </a:ext>
                  </a:extLst>
                </a:gridCol>
                <a:gridCol w="4781645">
                  <a:extLst>
                    <a:ext uri="{9D8B030D-6E8A-4147-A177-3AD203B41FA5}">
                      <a16:colId xmlns:a16="http://schemas.microsoft.com/office/drawing/2014/main" val="36627815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400">
                          <a:effectLst/>
                        </a:rPr>
                        <a:t>Advantages</a:t>
                      </a:r>
                      <a:endParaRPr lang="fr-FR" sz="2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400">
                          <a:effectLst/>
                        </a:rPr>
                        <a:t>Disadvantages</a:t>
                      </a:r>
                      <a:endParaRPr lang="fr-FR" sz="2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68031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400">
                          <a:effectLst/>
                        </a:rPr>
                        <a:t>Modern, user-friendly interface</a:t>
                      </a:r>
                      <a:endParaRPr lang="fr-FR" sz="2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400">
                          <a:effectLst/>
                        </a:rPr>
                        <a:t>Some features require a Pro license</a:t>
                      </a:r>
                      <a:endParaRPr lang="fr-FR" sz="2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84003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400">
                          <a:effectLst/>
                        </a:rPr>
                        <a:t>Rich interactive visualizations</a:t>
                      </a:r>
                      <a:endParaRPr lang="fr-FR" sz="2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400">
                          <a:effectLst/>
                        </a:rPr>
                        <a:t>Steep learning curve for DAX &amp; M</a:t>
                      </a:r>
                      <a:endParaRPr lang="fr-FR" sz="2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5825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400">
                          <a:effectLst/>
                        </a:rPr>
                        <a:t>Easy integration (Excel, SQL, Azure)</a:t>
                      </a:r>
                      <a:endParaRPr lang="fr-FR" sz="2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400">
                          <a:effectLst/>
                        </a:rPr>
                        <a:t>Limited customization for native visuals</a:t>
                      </a:r>
                      <a:endParaRPr lang="fr-FR" sz="2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19955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400">
                          <a:effectLst/>
                        </a:rPr>
                        <a:t>Powerful data cleaning (Power Query)</a:t>
                      </a:r>
                      <a:endParaRPr lang="fr-FR" sz="2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400">
                          <a:effectLst/>
                        </a:rPr>
                        <a:t>Slower performance with large datasets</a:t>
                      </a:r>
                      <a:endParaRPr lang="fr-FR" sz="2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71617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400">
                          <a:effectLst/>
                        </a:rPr>
                        <a:t>Seamless with Microsoft 365 &amp; Cloud</a:t>
                      </a:r>
                      <a:endParaRPr lang="fr-FR" sz="2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400" dirty="0">
                          <a:effectLst/>
                        </a:rPr>
                        <a:t> </a:t>
                      </a:r>
                      <a:endParaRPr lang="fr-FR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6310026"/>
                  </a:ext>
                </a:extLst>
              </a:tr>
            </a:tbl>
          </a:graphicData>
        </a:graphic>
      </p:graphicFrame>
      <p:sp>
        <p:nvSpPr>
          <p:cNvPr id="10" name="Rectangle 1">
            <a:extLst>
              <a:ext uri="{FF2B5EF4-FFF2-40B4-BE49-F238E27FC236}">
                <a16:creationId xmlns:a16="http://schemas.microsoft.com/office/drawing/2014/main" id="{1188AAD2-71B4-4278-0671-917CA3855D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388" y="834233"/>
            <a:ext cx="4132734" cy="1083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04704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fr-FR" sz="3600" dirty="0">
                <a:latin typeface="+mj-lt"/>
                <a:ea typeface="+mj-ea"/>
                <a:cs typeface="+mj-cs"/>
              </a:rPr>
              <a:t>Power BI: Pros &amp; Cons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49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66D4E-A5CB-3157-FC77-E42027109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C09807-0FDF-2E86-4040-6C5EF058F7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947" r="3227" b="69068"/>
          <a:stretch/>
        </p:blipFill>
        <p:spPr>
          <a:xfrm>
            <a:off x="10284078" y="103195"/>
            <a:ext cx="1774762" cy="5574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727EDD-8823-EB26-F7A7-BB84608DF4EE}"/>
              </a:ext>
            </a:extLst>
          </p:cNvPr>
          <p:cNvSpPr txBox="1"/>
          <p:nvPr/>
        </p:nvSpPr>
        <p:spPr>
          <a:xfrm>
            <a:off x="0" y="6463372"/>
            <a:ext cx="3557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Presented by: Redha &amp; Rooney</a:t>
            </a:r>
            <a:endParaRPr lang="fr-F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CF3A4C-A1F8-3133-CD79-93B4CA9435C3}"/>
              </a:ext>
            </a:extLst>
          </p:cNvPr>
          <p:cNvSpPr txBox="1"/>
          <p:nvPr/>
        </p:nvSpPr>
        <p:spPr>
          <a:xfrm>
            <a:off x="11154973" y="6450374"/>
            <a:ext cx="10370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12/05/2025</a:t>
            </a:r>
            <a:endParaRPr lang="fr-F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8C0FF0-3894-5651-2C1D-9CBF0A4A2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0191" t="36127" r="52161" b="14662"/>
          <a:stretch/>
        </p:blipFill>
        <p:spPr>
          <a:xfrm>
            <a:off x="133160" y="139425"/>
            <a:ext cx="1362456" cy="54864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D0F36A7-5347-C17F-EFB2-D611DD2120A2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1099185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fr-FR" sz="2500" dirty="0"/>
              <a:t>🧹 Power </a:t>
            </a:r>
            <a:r>
              <a:rPr lang="fr-FR" sz="2500" dirty="0" err="1"/>
              <a:t>Query</a:t>
            </a:r>
            <a:r>
              <a:rPr lang="fr-FR" sz="2500" dirty="0"/>
              <a:t>: Data </a:t>
            </a:r>
            <a:r>
              <a:rPr lang="fr-FR" sz="2500" dirty="0" err="1"/>
              <a:t>cleaning</a:t>
            </a:r>
            <a:r>
              <a:rPr lang="fr-FR" sz="2500" dirty="0"/>
              <a:t>, </a:t>
            </a:r>
            <a:r>
              <a:rPr lang="fr-FR" sz="2500" dirty="0" err="1"/>
              <a:t>filtering</a:t>
            </a:r>
            <a:r>
              <a:rPr lang="fr-FR" sz="2500" dirty="0"/>
              <a:t>, and transformation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sz="2500" dirty="0"/>
              <a:t>🧱 Data Modeling: </a:t>
            </a:r>
            <a:r>
              <a:rPr lang="fr-FR" sz="2500" dirty="0" err="1"/>
              <a:t>Create</a:t>
            </a:r>
            <a:r>
              <a:rPr lang="fr-FR" sz="2500" dirty="0"/>
              <a:t> </a:t>
            </a:r>
            <a:r>
              <a:rPr lang="fr-FR" sz="2500" dirty="0" err="1"/>
              <a:t>relationships</a:t>
            </a:r>
            <a:r>
              <a:rPr lang="fr-FR" sz="2500" dirty="0"/>
              <a:t> </a:t>
            </a:r>
            <a:r>
              <a:rPr lang="fr-FR" sz="2500" dirty="0" err="1"/>
              <a:t>between</a:t>
            </a:r>
            <a:r>
              <a:rPr lang="fr-FR" sz="2500" dirty="0"/>
              <a:t> tables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sz="2500" dirty="0"/>
              <a:t>🧮 DAX: Formula </a:t>
            </a:r>
            <a:r>
              <a:rPr lang="fr-FR" sz="2500" dirty="0" err="1"/>
              <a:t>language</a:t>
            </a:r>
            <a:r>
              <a:rPr lang="fr-FR" sz="2500" dirty="0"/>
              <a:t> for custom </a:t>
            </a:r>
            <a:r>
              <a:rPr lang="fr-FR" sz="2500" dirty="0" err="1"/>
              <a:t>calculations</a:t>
            </a:r>
            <a:endParaRPr lang="fr-FR" sz="2500" dirty="0"/>
          </a:p>
          <a:p>
            <a:pPr marL="0" indent="0">
              <a:lnSpc>
                <a:spcPct val="150000"/>
              </a:lnSpc>
              <a:buNone/>
            </a:pPr>
            <a:r>
              <a:rPr lang="fr-FR" sz="2500" dirty="0"/>
              <a:t>📊 Interactive </a:t>
            </a:r>
            <a:r>
              <a:rPr lang="fr-FR" sz="2500" dirty="0" err="1"/>
              <a:t>Visuals</a:t>
            </a:r>
            <a:r>
              <a:rPr lang="fr-FR" sz="2500" dirty="0"/>
              <a:t>: Charts, </a:t>
            </a:r>
            <a:r>
              <a:rPr lang="fr-FR" sz="2500" dirty="0" err="1"/>
              <a:t>maps</a:t>
            </a:r>
            <a:r>
              <a:rPr lang="fr-FR" sz="2500" dirty="0"/>
              <a:t>, gauges, tables, KPIs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sz="2500" dirty="0"/>
              <a:t>🔍 </a:t>
            </a:r>
            <a:r>
              <a:rPr lang="fr-FR" sz="2500" dirty="0" err="1"/>
              <a:t>Filters</a:t>
            </a:r>
            <a:r>
              <a:rPr lang="fr-FR" sz="2500" dirty="0"/>
              <a:t> and </a:t>
            </a:r>
            <a:r>
              <a:rPr lang="fr-FR" sz="2500" dirty="0" err="1"/>
              <a:t>Slicers</a:t>
            </a:r>
            <a:r>
              <a:rPr lang="fr-FR" sz="2500" dirty="0"/>
              <a:t>: Tools to explore and </a:t>
            </a:r>
            <a:r>
              <a:rPr lang="fr-FR" sz="2500" dirty="0" err="1"/>
              <a:t>filter</a:t>
            </a:r>
            <a:r>
              <a:rPr lang="fr-FR" sz="2500" dirty="0"/>
              <a:t> data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sz="2500" dirty="0"/>
              <a:t>🔄 Data </a:t>
            </a:r>
            <a:r>
              <a:rPr lang="fr-FR" sz="2500" dirty="0" err="1"/>
              <a:t>Refresh</a:t>
            </a:r>
            <a:r>
              <a:rPr lang="fr-FR" sz="2500" dirty="0"/>
              <a:t>: Manual or </a:t>
            </a:r>
            <a:r>
              <a:rPr lang="fr-FR" sz="2500" dirty="0" err="1"/>
              <a:t>scheduled</a:t>
            </a:r>
            <a:r>
              <a:rPr lang="fr-FR" sz="2500" dirty="0"/>
              <a:t> </a:t>
            </a:r>
            <a:r>
              <a:rPr lang="fr-FR" sz="2500" dirty="0" err="1"/>
              <a:t>automatic</a:t>
            </a:r>
            <a:r>
              <a:rPr lang="fr-FR" sz="2500" dirty="0"/>
              <a:t> updates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CFC6F5C-61AD-597C-CC8E-01F585963925}"/>
              </a:ext>
            </a:extLst>
          </p:cNvPr>
          <p:cNvSpPr txBox="1">
            <a:spLocks/>
          </p:cNvSpPr>
          <p:nvPr/>
        </p:nvSpPr>
        <p:spPr>
          <a:xfrm>
            <a:off x="2667000" y="731837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⚙️ Power BI Key </a:t>
            </a:r>
            <a:r>
              <a:rPr lang="fr-FR" sz="3600" dirty="0" err="1"/>
              <a:t>Features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1764138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4061</TotalTime>
  <Words>822</Words>
  <Application>Microsoft Office PowerPoint</Application>
  <PresentationFormat>Widescreen</PresentationFormat>
  <Paragraphs>149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Aptos</vt:lpstr>
      <vt:lpstr>Aptos Display</vt:lpstr>
      <vt:lpstr>Arial</vt:lpstr>
      <vt:lpstr>Cambria</vt:lpstr>
      <vt:lpstr>Consolas</vt:lpstr>
      <vt:lpstr>Office Theme</vt:lpstr>
      <vt:lpstr>PowerPoint Presentation</vt:lpstr>
      <vt:lpstr>PowerPoint Presentation</vt:lpstr>
      <vt:lpstr>Contexte</vt:lpstr>
      <vt:lpstr>🔍 Problématique &amp; Méthodologie</vt:lpstr>
      <vt:lpstr>🧠 Veille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📥 Collecte des Données ( Jupyter)</vt:lpstr>
      <vt:lpstr>📊 Analyse exploratoire ( Jupyter)</vt:lpstr>
      <vt:lpstr>📊 Analyse exploratoire ( Jupyter)</vt:lpstr>
      <vt:lpstr>📊 Analyse exploratoire ( Jupyter)</vt:lpstr>
      <vt:lpstr>📊 Analyse exploratoire ( Jupyter)</vt:lpstr>
      <vt:lpstr>📊 Analyse exploratoire ( Jupyter)</vt:lpstr>
      <vt:lpstr>🧹 Nettoyage des données</vt:lpstr>
      <vt:lpstr>PowerPoint Presentation</vt:lpstr>
      <vt:lpstr>PowerPoint Presentation</vt:lpstr>
      <vt:lpstr>PowerPoint Presentation</vt:lpstr>
      <vt:lpstr>📈 Dashboard final</vt:lpstr>
      <vt:lpstr>🧾 Conclusions &amp; Insights</vt:lpstr>
      <vt:lpstr>💻 Livrable GitHub (Partage / Documentation)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Redha Chawki AGGOUN</dc:creator>
  <cp:lastModifiedBy>Redha Chawki AGGOUN</cp:lastModifiedBy>
  <cp:revision>20</cp:revision>
  <dcterms:created xsi:type="dcterms:W3CDTF">2025-05-09T09:06:38Z</dcterms:created>
  <dcterms:modified xsi:type="dcterms:W3CDTF">2025-05-16T10:16:43Z</dcterms:modified>
</cp:coreProperties>
</file>